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 (MS)" panose="020B0604020202020204" charset="0"/>
      <p:regular r:id="rId24"/>
    </p:embeddedFont>
    <p:embeddedFont>
      <p:font typeface="Garet Ultra-Bold" panose="020B0604020202020204" charset="0"/>
      <p:regular r:id="rId25"/>
    </p:embeddedFont>
    <p:embeddedFont>
      <p:font typeface="Montserrat" panose="00000500000000000000" pitchFamily="2" charset="0"/>
      <p:regular r:id="rId26"/>
    </p:embeddedFont>
    <p:embeddedFont>
      <p:font typeface="Montserrat Bold" panose="020B0604020202020204" charset="0"/>
      <p:regular r:id="rId27"/>
    </p:embeddedFont>
    <p:embeddedFont>
      <p:font typeface="Montserrat Heavy" panose="020B0604020202020204" charset="0"/>
      <p:regular r:id="rId28"/>
    </p:embeddedFont>
    <p:embeddedFont>
      <p:font typeface="Montserrat Semi-Bold" panose="020B0604020202020204" charset="0"/>
      <p:regular r:id="rId29"/>
    </p:embeddedFont>
    <p:embeddedFont>
      <p:font typeface="Montserrat Ultra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12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580860" y="8743680"/>
            <a:ext cx="3696975" cy="1029241"/>
          </a:xfrm>
          <a:custGeom>
            <a:avLst/>
            <a:gdLst/>
            <a:ahLst/>
            <a:cxnLst/>
            <a:rect l="l" t="t" r="r" b="b"/>
            <a:pathLst>
              <a:path w="3696975" h="1029241">
                <a:moveTo>
                  <a:pt x="3696975" y="0"/>
                </a:moveTo>
                <a:lnTo>
                  <a:pt x="0" y="0"/>
                </a:lnTo>
                <a:lnTo>
                  <a:pt x="0" y="1029240"/>
                </a:lnTo>
                <a:lnTo>
                  <a:pt x="3696975" y="1029240"/>
                </a:lnTo>
                <a:lnTo>
                  <a:pt x="36969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-3836155" y="-860278"/>
            <a:ext cx="10139442" cy="2822829"/>
          </a:xfrm>
          <a:custGeom>
            <a:avLst/>
            <a:gdLst/>
            <a:ahLst/>
            <a:cxnLst/>
            <a:rect l="l" t="t" r="r" b="b"/>
            <a:pathLst>
              <a:path w="10139442" h="2822829">
                <a:moveTo>
                  <a:pt x="10139442" y="2822829"/>
                </a:moveTo>
                <a:lnTo>
                  <a:pt x="0" y="2822829"/>
                </a:lnTo>
                <a:lnTo>
                  <a:pt x="0" y="0"/>
                </a:lnTo>
                <a:lnTo>
                  <a:pt x="10139442" y="0"/>
                </a:lnTo>
                <a:lnTo>
                  <a:pt x="10139442" y="28228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 flipH="1">
            <a:off x="6508125" y="1000326"/>
            <a:ext cx="4689758" cy="1305632"/>
          </a:xfrm>
          <a:custGeom>
            <a:avLst/>
            <a:gdLst/>
            <a:ahLst/>
            <a:cxnLst/>
            <a:rect l="l" t="t" r="r" b="b"/>
            <a:pathLst>
              <a:path w="4689758" h="1305632">
                <a:moveTo>
                  <a:pt x="4689758" y="0"/>
                </a:moveTo>
                <a:lnTo>
                  <a:pt x="0" y="0"/>
                </a:lnTo>
                <a:lnTo>
                  <a:pt x="0" y="1305633"/>
                </a:lnTo>
                <a:lnTo>
                  <a:pt x="4689758" y="1305633"/>
                </a:lnTo>
                <a:lnTo>
                  <a:pt x="46897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9388345" y="1028700"/>
            <a:ext cx="7346788" cy="8229600"/>
          </a:xfrm>
          <a:custGeom>
            <a:avLst/>
            <a:gdLst/>
            <a:ahLst/>
            <a:cxnLst/>
            <a:rect l="l" t="t" r="r" b="b"/>
            <a:pathLst>
              <a:path w="7346788" h="8229600">
                <a:moveTo>
                  <a:pt x="0" y="0"/>
                </a:moveTo>
                <a:lnTo>
                  <a:pt x="7346789" y="0"/>
                </a:lnTo>
                <a:lnTo>
                  <a:pt x="734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 flipH="1">
            <a:off x="15543647" y="1165675"/>
            <a:ext cx="5724665" cy="1593751"/>
          </a:xfrm>
          <a:custGeom>
            <a:avLst/>
            <a:gdLst/>
            <a:ahLst/>
            <a:cxnLst/>
            <a:rect l="l" t="t" r="r" b="b"/>
            <a:pathLst>
              <a:path w="5724665" h="1593751">
                <a:moveTo>
                  <a:pt x="5724665" y="0"/>
                </a:moveTo>
                <a:lnTo>
                  <a:pt x="0" y="0"/>
                </a:lnTo>
                <a:lnTo>
                  <a:pt x="0" y="1593751"/>
                </a:lnTo>
                <a:lnTo>
                  <a:pt x="5724665" y="1593751"/>
                </a:lnTo>
                <a:lnTo>
                  <a:pt x="5724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Freeform 7"/>
          <p:cNvSpPr/>
          <p:nvPr/>
        </p:nvSpPr>
        <p:spPr>
          <a:xfrm>
            <a:off x="12075246" y="8151219"/>
            <a:ext cx="9858832" cy="2744707"/>
          </a:xfrm>
          <a:custGeom>
            <a:avLst/>
            <a:gdLst/>
            <a:ahLst/>
            <a:cxnLst/>
            <a:rect l="l" t="t" r="r" b="b"/>
            <a:pathLst>
              <a:path w="9858832" h="2744707">
                <a:moveTo>
                  <a:pt x="0" y="0"/>
                </a:moveTo>
                <a:lnTo>
                  <a:pt x="9858831" y="0"/>
                </a:lnTo>
                <a:lnTo>
                  <a:pt x="9858831" y="2744707"/>
                </a:lnTo>
                <a:lnTo>
                  <a:pt x="0" y="2744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</p:spPr>
        <p:txBody>
          <a:bodyPr/>
          <a:lstStyle/>
          <a:p>
            <a:endParaRPr lang="es-MX" noProof="0" dirty="0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3245" y="293587"/>
            <a:ext cx="4712109" cy="1178028"/>
            <a:chOff x="0" y="0"/>
            <a:chExt cx="6282812" cy="1570704"/>
          </a:xfrm>
        </p:grpSpPr>
        <p:sp>
          <p:nvSpPr>
            <p:cNvPr id="9" name="Freeform 9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802872"/>
            <a:ext cx="7824304" cy="527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0"/>
              </a:lnSpc>
            </a:pPr>
            <a:r>
              <a:rPr lang="es-MX" sz="8000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Sistema de Gestión de procesos de reclutamiento y selección.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122644"/>
            <a:ext cx="290257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s-MX" sz="320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09752"/>
            <a:ext cx="2902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s-MX" sz="3000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LLConsulting</a:t>
            </a:r>
            <a:endParaRPr lang="es-MX" sz="3000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85745" y="8122644"/>
            <a:ext cx="563503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es-MX" sz="320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Presentado por: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85745" y="8623483"/>
            <a:ext cx="5635034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s-MX" sz="3000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Aldo Arroyo</a:t>
            </a:r>
          </a:p>
          <a:p>
            <a:pPr algn="just">
              <a:lnSpc>
                <a:spcPts val="3900"/>
              </a:lnSpc>
            </a:pPr>
            <a:r>
              <a:rPr lang="es-MX" sz="3000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Nicolás Navarro </a:t>
            </a:r>
          </a:p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s-MX" sz="3000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Gabriela Sandoval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2424609" y="1310476"/>
            <a:ext cx="13438781" cy="115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35"/>
              </a:lnSpc>
              <a:spcBef>
                <a:spcPct val="0"/>
              </a:spcBef>
            </a:pPr>
            <a:r>
              <a:rPr lang="es-MX" sz="7550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Planificación Temporal</a:t>
            </a:r>
          </a:p>
        </p:txBody>
      </p:sp>
      <p:sp>
        <p:nvSpPr>
          <p:cNvPr id="5" name="Freeform 5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16536641" y="4655920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8" y="0"/>
                </a:lnTo>
                <a:lnTo>
                  <a:pt x="3502718" y="975160"/>
                </a:lnTo>
                <a:lnTo>
                  <a:pt x="0" y="97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Freeform 7"/>
          <p:cNvSpPr/>
          <p:nvPr/>
        </p:nvSpPr>
        <p:spPr>
          <a:xfrm>
            <a:off x="-3666448" y="9315738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9" name="Freeform 9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8238" y="2506048"/>
            <a:ext cx="8797649" cy="7126096"/>
          </a:xfrm>
          <a:custGeom>
            <a:avLst/>
            <a:gdLst/>
            <a:ahLst/>
            <a:cxnLst/>
            <a:rect l="l" t="t" r="r" b="b"/>
            <a:pathLst>
              <a:path w="8797649" h="7126096">
                <a:moveTo>
                  <a:pt x="0" y="0"/>
                </a:moveTo>
                <a:lnTo>
                  <a:pt x="8797649" y="0"/>
                </a:lnTo>
                <a:lnTo>
                  <a:pt x="8797649" y="7126095"/>
                </a:lnTo>
                <a:lnTo>
                  <a:pt x="0" y="7126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2" name="TextBox 12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EAF17EC-0FA2-0922-B57C-AFE057EC9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2540556"/>
            <a:ext cx="8354591" cy="7097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6318125" y="1647608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7" y="0"/>
                </a:lnTo>
                <a:lnTo>
                  <a:pt x="3502717" y="975160"/>
                </a:lnTo>
                <a:lnTo>
                  <a:pt x="0" y="97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-3666448" y="8877588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8" name="Freeform 8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7139" y="4227249"/>
            <a:ext cx="16747420" cy="3462534"/>
            <a:chOff x="0" y="0"/>
            <a:chExt cx="4336248" cy="896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36248" cy="896520"/>
            </a:xfrm>
            <a:custGeom>
              <a:avLst/>
              <a:gdLst/>
              <a:ahLst/>
              <a:cxnLst/>
              <a:rect l="l" t="t" r="r" b="b"/>
              <a:pathLst>
                <a:path w="4336248" h="896520">
                  <a:moveTo>
                    <a:pt x="6934" y="0"/>
                  </a:moveTo>
                  <a:lnTo>
                    <a:pt x="4329314" y="0"/>
                  </a:lnTo>
                  <a:cubicBezTo>
                    <a:pt x="4331153" y="0"/>
                    <a:pt x="4332917" y="731"/>
                    <a:pt x="4334217" y="2031"/>
                  </a:cubicBezTo>
                  <a:cubicBezTo>
                    <a:pt x="4335517" y="3331"/>
                    <a:pt x="4336248" y="5095"/>
                    <a:pt x="4336248" y="6934"/>
                  </a:cubicBezTo>
                  <a:lnTo>
                    <a:pt x="4336248" y="889586"/>
                  </a:lnTo>
                  <a:cubicBezTo>
                    <a:pt x="4336248" y="891425"/>
                    <a:pt x="4335517" y="893189"/>
                    <a:pt x="4334217" y="894489"/>
                  </a:cubicBezTo>
                  <a:cubicBezTo>
                    <a:pt x="4332917" y="895790"/>
                    <a:pt x="4331153" y="896520"/>
                    <a:pt x="4329314" y="896520"/>
                  </a:cubicBezTo>
                  <a:lnTo>
                    <a:pt x="6934" y="896520"/>
                  </a:lnTo>
                  <a:cubicBezTo>
                    <a:pt x="5095" y="896520"/>
                    <a:pt x="3331" y="895790"/>
                    <a:pt x="2031" y="894489"/>
                  </a:cubicBezTo>
                  <a:cubicBezTo>
                    <a:pt x="731" y="893189"/>
                    <a:pt x="0" y="891425"/>
                    <a:pt x="0" y="889586"/>
                  </a:cubicBezTo>
                  <a:lnTo>
                    <a:pt x="0" y="6934"/>
                  </a:lnTo>
                  <a:cubicBezTo>
                    <a:pt x="0" y="5095"/>
                    <a:pt x="731" y="3331"/>
                    <a:pt x="2031" y="2031"/>
                  </a:cubicBezTo>
                  <a:cubicBezTo>
                    <a:pt x="3331" y="731"/>
                    <a:pt x="5095" y="0"/>
                    <a:pt x="6934" y="0"/>
                  </a:cubicBezTo>
                  <a:close/>
                </a:path>
              </a:pathLst>
            </a:custGeom>
            <a:solidFill>
              <a:srgbClr val="006577"/>
            </a:solidFill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336248" cy="915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 lang="es-MX" noProof="0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70290" y="3842102"/>
            <a:ext cx="16747420" cy="3496024"/>
          </a:xfrm>
          <a:custGeom>
            <a:avLst/>
            <a:gdLst/>
            <a:ahLst/>
            <a:cxnLst/>
            <a:rect l="l" t="t" r="r" b="b"/>
            <a:pathLst>
              <a:path w="16747420" h="3496024">
                <a:moveTo>
                  <a:pt x="0" y="0"/>
                </a:moveTo>
                <a:lnTo>
                  <a:pt x="16747420" y="0"/>
                </a:lnTo>
                <a:lnTo>
                  <a:pt x="16747420" y="3496024"/>
                </a:lnTo>
                <a:lnTo>
                  <a:pt x="0" y="349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TextBox 13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0633" y="1960363"/>
            <a:ext cx="13438781" cy="115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35"/>
              </a:lnSpc>
              <a:spcBef>
                <a:spcPct val="0"/>
              </a:spcBef>
            </a:pPr>
            <a:r>
              <a:rPr lang="es-MX" sz="755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 Software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6448319" y="55169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8" y="0"/>
                </a:lnTo>
                <a:lnTo>
                  <a:pt x="3502718" y="975160"/>
                </a:lnTo>
                <a:lnTo>
                  <a:pt x="0" y="97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-3666448" y="8877588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8" name="Freeform 8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7293" y="4218653"/>
            <a:ext cx="16387777" cy="3216101"/>
            <a:chOff x="0" y="0"/>
            <a:chExt cx="4316122" cy="8470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16122" cy="847039"/>
            </a:xfrm>
            <a:custGeom>
              <a:avLst/>
              <a:gdLst/>
              <a:ahLst/>
              <a:cxnLst/>
              <a:rect l="l" t="t" r="r" b="b"/>
              <a:pathLst>
                <a:path w="4316122" h="847039">
                  <a:moveTo>
                    <a:pt x="7086" y="0"/>
                  </a:moveTo>
                  <a:lnTo>
                    <a:pt x="4309036" y="0"/>
                  </a:lnTo>
                  <a:cubicBezTo>
                    <a:pt x="4312950" y="0"/>
                    <a:pt x="4316122" y="3173"/>
                    <a:pt x="4316122" y="7086"/>
                  </a:cubicBezTo>
                  <a:lnTo>
                    <a:pt x="4316122" y="839953"/>
                  </a:lnTo>
                  <a:cubicBezTo>
                    <a:pt x="4316122" y="841832"/>
                    <a:pt x="4315376" y="843635"/>
                    <a:pt x="4314047" y="844963"/>
                  </a:cubicBezTo>
                  <a:cubicBezTo>
                    <a:pt x="4312718" y="846292"/>
                    <a:pt x="4310915" y="847039"/>
                    <a:pt x="4309036" y="847039"/>
                  </a:cubicBezTo>
                  <a:lnTo>
                    <a:pt x="7086" y="847039"/>
                  </a:lnTo>
                  <a:cubicBezTo>
                    <a:pt x="5207" y="847039"/>
                    <a:pt x="3404" y="846292"/>
                    <a:pt x="2076" y="844963"/>
                  </a:cubicBezTo>
                  <a:cubicBezTo>
                    <a:pt x="747" y="843635"/>
                    <a:pt x="0" y="841832"/>
                    <a:pt x="0" y="839953"/>
                  </a:cubicBezTo>
                  <a:lnTo>
                    <a:pt x="0" y="7086"/>
                  </a:lnTo>
                  <a:cubicBezTo>
                    <a:pt x="0" y="5207"/>
                    <a:pt x="747" y="3404"/>
                    <a:pt x="2076" y="2076"/>
                  </a:cubicBezTo>
                  <a:cubicBezTo>
                    <a:pt x="3404" y="747"/>
                    <a:pt x="5207" y="0"/>
                    <a:pt x="7086" y="0"/>
                  </a:cubicBezTo>
                  <a:close/>
                </a:path>
              </a:pathLst>
            </a:custGeom>
            <a:solidFill>
              <a:srgbClr val="006577"/>
            </a:solidFill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316122" cy="866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 lang="es-MX" noProof="0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27441" y="3922999"/>
            <a:ext cx="16387777" cy="3216101"/>
          </a:xfrm>
          <a:custGeom>
            <a:avLst/>
            <a:gdLst/>
            <a:ahLst/>
            <a:cxnLst/>
            <a:rect l="l" t="t" r="r" b="b"/>
            <a:pathLst>
              <a:path w="16387777" h="3216101">
                <a:moveTo>
                  <a:pt x="0" y="0"/>
                </a:moveTo>
                <a:lnTo>
                  <a:pt x="16387777" y="0"/>
                </a:lnTo>
                <a:lnTo>
                  <a:pt x="16387777" y="3216101"/>
                </a:lnTo>
                <a:lnTo>
                  <a:pt x="0" y="3216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TextBox 13"/>
          <p:cNvSpPr txBox="1"/>
          <p:nvPr/>
        </p:nvSpPr>
        <p:spPr>
          <a:xfrm>
            <a:off x="2424609" y="2189891"/>
            <a:ext cx="13438781" cy="115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35"/>
              </a:lnSpc>
              <a:spcBef>
                <a:spcPct val="0"/>
              </a:spcBef>
            </a:pPr>
            <a:r>
              <a:rPr lang="es-MX" sz="755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 solución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4859" y="1129145"/>
            <a:ext cx="13438781" cy="115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35"/>
              </a:lnSpc>
              <a:spcBef>
                <a:spcPct val="0"/>
              </a:spcBef>
            </a:pPr>
            <a:r>
              <a:rPr lang="es-MX" sz="755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datos</a:t>
            </a:r>
          </a:p>
        </p:txBody>
      </p:sp>
      <p:sp>
        <p:nvSpPr>
          <p:cNvPr id="3" name="Freeform 3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16536641" y="4655920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8" y="0"/>
                </a:lnTo>
                <a:lnTo>
                  <a:pt x="3502718" y="975160"/>
                </a:lnTo>
                <a:lnTo>
                  <a:pt x="0" y="97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Freeform 7"/>
          <p:cNvSpPr/>
          <p:nvPr/>
        </p:nvSpPr>
        <p:spPr>
          <a:xfrm>
            <a:off x="-3666448" y="8877588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8" name="Freeform 8"/>
          <p:cNvSpPr/>
          <p:nvPr/>
        </p:nvSpPr>
        <p:spPr>
          <a:xfrm>
            <a:off x="2278546" y="2281607"/>
            <a:ext cx="14169773" cy="7740238"/>
          </a:xfrm>
          <a:custGeom>
            <a:avLst/>
            <a:gdLst/>
            <a:ahLst/>
            <a:cxnLst/>
            <a:rect l="l" t="t" r="r" b="b"/>
            <a:pathLst>
              <a:path w="14169773" h="7740238">
                <a:moveTo>
                  <a:pt x="0" y="0"/>
                </a:moveTo>
                <a:lnTo>
                  <a:pt x="14169773" y="0"/>
                </a:lnTo>
                <a:lnTo>
                  <a:pt x="14169773" y="7740238"/>
                </a:lnTo>
                <a:lnTo>
                  <a:pt x="0" y="7740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D9D9D9"/>
            </a:solidFill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10" name="Freeform 10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24753" y="5143500"/>
            <a:ext cx="2168855" cy="2503401"/>
            <a:chOff x="0" y="0"/>
            <a:chExt cx="571221" cy="6593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1221" cy="659332"/>
            </a:xfrm>
            <a:custGeom>
              <a:avLst/>
              <a:gdLst/>
              <a:ahLst/>
              <a:cxnLst/>
              <a:rect l="l" t="t" r="r" b="b"/>
              <a:pathLst>
                <a:path w="571221" h="659332">
                  <a:moveTo>
                    <a:pt x="53544" y="0"/>
                  </a:moveTo>
                  <a:lnTo>
                    <a:pt x="517677" y="0"/>
                  </a:lnTo>
                  <a:cubicBezTo>
                    <a:pt x="547249" y="0"/>
                    <a:pt x="571221" y="23972"/>
                    <a:pt x="571221" y="53544"/>
                  </a:cubicBezTo>
                  <a:lnTo>
                    <a:pt x="571221" y="605788"/>
                  </a:lnTo>
                  <a:cubicBezTo>
                    <a:pt x="571221" y="635359"/>
                    <a:pt x="547249" y="659332"/>
                    <a:pt x="517677" y="659332"/>
                  </a:cubicBezTo>
                  <a:lnTo>
                    <a:pt x="53544" y="659332"/>
                  </a:lnTo>
                  <a:cubicBezTo>
                    <a:pt x="39343" y="659332"/>
                    <a:pt x="25724" y="653691"/>
                    <a:pt x="15683" y="643649"/>
                  </a:cubicBezTo>
                  <a:cubicBezTo>
                    <a:pt x="5641" y="633608"/>
                    <a:pt x="0" y="619989"/>
                    <a:pt x="0" y="605788"/>
                  </a:cubicBezTo>
                  <a:lnTo>
                    <a:pt x="0" y="53544"/>
                  </a:lnTo>
                  <a:cubicBezTo>
                    <a:pt x="0" y="39343"/>
                    <a:pt x="5641" y="25724"/>
                    <a:pt x="15683" y="15683"/>
                  </a:cubicBezTo>
                  <a:cubicBezTo>
                    <a:pt x="25724" y="5641"/>
                    <a:pt x="39343" y="0"/>
                    <a:pt x="535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2522"/>
              </a:solidFill>
              <a:prstDash val="solid"/>
              <a:miter/>
            </a:ln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71221" cy="668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9"/>
                </a:lnSpc>
              </a:pPr>
              <a:endParaRPr lang="es-MX" noProof="0"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4249" y="5387896"/>
            <a:ext cx="2081503" cy="2259005"/>
            <a:chOff x="0" y="0"/>
            <a:chExt cx="548215" cy="5949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215" cy="594964"/>
            </a:xfrm>
            <a:custGeom>
              <a:avLst/>
              <a:gdLst/>
              <a:ahLst/>
              <a:cxnLst/>
              <a:rect l="l" t="t" r="r" b="b"/>
              <a:pathLst>
                <a:path w="548215" h="594964">
                  <a:moveTo>
                    <a:pt x="55791" y="0"/>
                  </a:moveTo>
                  <a:lnTo>
                    <a:pt x="492424" y="0"/>
                  </a:lnTo>
                  <a:cubicBezTo>
                    <a:pt x="507221" y="0"/>
                    <a:pt x="521411" y="5878"/>
                    <a:pt x="531874" y="16341"/>
                  </a:cubicBezTo>
                  <a:cubicBezTo>
                    <a:pt x="542337" y="26804"/>
                    <a:pt x="548215" y="40994"/>
                    <a:pt x="548215" y="55791"/>
                  </a:cubicBezTo>
                  <a:lnTo>
                    <a:pt x="548215" y="539173"/>
                  </a:lnTo>
                  <a:cubicBezTo>
                    <a:pt x="548215" y="569986"/>
                    <a:pt x="523236" y="594964"/>
                    <a:pt x="492424" y="594964"/>
                  </a:cubicBezTo>
                  <a:lnTo>
                    <a:pt x="55791" y="594964"/>
                  </a:lnTo>
                  <a:cubicBezTo>
                    <a:pt x="24978" y="594964"/>
                    <a:pt x="0" y="569986"/>
                    <a:pt x="0" y="539173"/>
                  </a:cubicBezTo>
                  <a:lnTo>
                    <a:pt x="0" y="55791"/>
                  </a:lnTo>
                  <a:cubicBezTo>
                    <a:pt x="0" y="24978"/>
                    <a:pt x="24978" y="0"/>
                    <a:pt x="557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2522"/>
              </a:solidFill>
              <a:prstDash val="solid"/>
              <a:miter/>
            </a:ln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48215" cy="60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9"/>
                </a:lnSpc>
              </a:pPr>
              <a:endParaRPr lang="es-MX" noProof="0"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31627" y="2884495"/>
            <a:ext cx="2041798" cy="1830187"/>
            <a:chOff x="0" y="0"/>
            <a:chExt cx="537757" cy="4820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37757" cy="482024"/>
            </a:xfrm>
            <a:custGeom>
              <a:avLst/>
              <a:gdLst/>
              <a:ahLst/>
              <a:cxnLst/>
              <a:rect l="l" t="t" r="r" b="b"/>
              <a:pathLst>
                <a:path w="537757" h="482024">
                  <a:moveTo>
                    <a:pt x="56876" y="0"/>
                  </a:moveTo>
                  <a:lnTo>
                    <a:pt x="480882" y="0"/>
                  </a:lnTo>
                  <a:cubicBezTo>
                    <a:pt x="512293" y="0"/>
                    <a:pt x="537757" y="25464"/>
                    <a:pt x="537757" y="56876"/>
                  </a:cubicBezTo>
                  <a:lnTo>
                    <a:pt x="537757" y="425149"/>
                  </a:lnTo>
                  <a:cubicBezTo>
                    <a:pt x="537757" y="456560"/>
                    <a:pt x="512293" y="482024"/>
                    <a:pt x="480882" y="482024"/>
                  </a:cubicBezTo>
                  <a:lnTo>
                    <a:pt x="56876" y="482024"/>
                  </a:lnTo>
                  <a:cubicBezTo>
                    <a:pt x="25464" y="482024"/>
                    <a:pt x="0" y="456560"/>
                    <a:pt x="0" y="425149"/>
                  </a:cubicBezTo>
                  <a:lnTo>
                    <a:pt x="0" y="56876"/>
                  </a:lnTo>
                  <a:cubicBezTo>
                    <a:pt x="0" y="25464"/>
                    <a:pt x="25464" y="0"/>
                    <a:pt x="568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2522"/>
              </a:solidFill>
              <a:prstDash val="solid"/>
              <a:miter/>
            </a:ln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537757" cy="491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9"/>
                </a:lnSpc>
              </a:pPr>
              <a:endParaRPr lang="es-MX" noProof="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6536641" y="4655920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8" y="0"/>
                </a:lnTo>
                <a:lnTo>
                  <a:pt x="3502718" y="975160"/>
                </a:lnTo>
                <a:lnTo>
                  <a:pt x="0" y="97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-3666448" y="8877588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2162034" y="1320001"/>
            <a:ext cx="14909449" cy="115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35"/>
              </a:lnSpc>
              <a:spcBef>
                <a:spcPct val="0"/>
              </a:spcBef>
            </a:pPr>
            <a:r>
              <a:rPr lang="es-MX" sz="755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Tablas Core Modelo de Datos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9" name="Freeform 9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923408" y="2740652"/>
            <a:ext cx="6645214" cy="4119542"/>
          </a:xfrm>
          <a:custGeom>
            <a:avLst/>
            <a:gdLst/>
            <a:ahLst/>
            <a:cxnLst/>
            <a:rect l="l" t="t" r="r" b="b"/>
            <a:pathLst>
              <a:path w="6645214" h="4119542">
                <a:moveTo>
                  <a:pt x="0" y="0"/>
                </a:moveTo>
                <a:lnTo>
                  <a:pt x="6645214" y="0"/>
                </a:lnTo>
                <a:lnTo>
                  <a:pt x="6645214" y="4119542"/>
                </a:lnTo>
                <a:lnTo>
                  <a:pt x="0" y="4119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1" name="Freeform 11"/>
          <p:cNvSpPr/>
          <p:nvPr/>
        </p:nvSpPr>
        <p:spPr>
          <a:xfrm>
            <a:off x="9481547" y="3153335"/>
            <a:ext cx="8008315" cy="5724253"/>
          </a:xfrm>
          <a:custGeom>
            <a:avLst/>
            <a:gdLst/>
            <a:ahLst/>
            <a:cxnLst/>
            <a:rect l="l" t="t" r="r" b="b"/>
            <a:pathLst>
              <a:path w="8008315" h="5724253">
                <a:moveTo>
                  <a:pt x="0" y="0"/>
                </a:moveTo>
                <a:lnTo>
                  <a:pt x="8008315" y="0"/>
                </a:lnTo>
                <a:lnTo>
                  <a:pt x="8008315" y="5724253"/>
                </a:lnTo>
                <a:lnTo>
                  <a:pt x="0" y="5724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2" name="Freeform 12"/>
          <p:cNvSpPr/>
          <p:nvPr/>
        </p:nvSpPr>
        <p:spPr>
          <a:xfrm>
            <a:off x="1604078" y="7145517"/>
            <a:ext cx="7539922" cy="2823887"/>
          </a:xfrm>
          <a:custGeom>
            <a:avLst/>
            <a:gdLst/>
            <a:ahLst/>
            <a:cxnLst/>
            <a:rect l="l" t="t" r="r" b="b"/>
            <a:pathLst>
              <a:path w="7539922" h="2823887">
                <a:moveTo>
                  <a:pt x="0" y="0"/>
                </a:moveTo>
                <a:lnTo>
                  <a:pt x="7539922" y="0"/>
                </a:lnTo>
                <a:lnTo>
                  <a:pt x="7539922" y="2823887"/>
                </a:lnTo>
                <a:lnTo>
                  <a:pt x="0" y="2823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TextBox 13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091990" y="-91638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9"/>
                </a:moveTo>
                <a:lnTo>
                  <a:pt x="10183980" y="2835229"/>
                </a:lnTo>
                <a:lnTo>
                  <a:pt x="10183980" y="0"/>
                </a:lnTo>
                <a:lnTo>
                  <a:pt x="0" y="0"/>
                </a:lnTo>
                <a:lnTo>
                  <a:pt x="0" y="28352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2617884" y="1209660"/>
            <a:ext cx="13369423" cy="150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5"/>
              </a:lnSpc>
            </a:pPr>
            <a:r>
              <a:rPr lang="es-MX" sz="4946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Elementos Analíticos a Incorporar</a:t>
            </a:r>
          </a:p>
          <a:p>
            <a:pPr marL="0" lvl="0" indent="0" algn="ctr">
              <a:lnSpc>
                <a:spcPts val="5985"/>
              </a:lnSpc>
              <a:spcBef>
                <a:spcPct val="0"/>
              </a:spcBef>
            </a:pPr>
            <a:endParaRPr lang="es-MX" sz="4946" b="1" noProof="0" dirty="0">
              <a:solidFill>
                <a:srgbClr val="00657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101641" y="8524330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6"/>
                </a:lnTo>
                <a:lnTo>
                  <a:pt x="0" y="2149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6318125" y="4009877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7" y="0"/>
                </a:lnTo>
                <a:lnTo>
                  <a:pt x="3502717" y="975159"/>
                </a:lnTo>
                <a:lnTo>
                  <a:pt x="0" y="97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-4312491" y="8785879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6"/>
                </a:lnTo>
                <a:lnTo>
                  <a:pt x="0" y="2149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8" name="Freeform 8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497633" y="8930362"/>
            <a:ext cx="1478650" cy="1108988"/>
          </a:xfrm>
          <a:custGeom>
            <a:avLst/>
            <a:gdLst/>
            <a:ahLst/>
            <a:cxnLst/>
            <a:rect l="l" t="t" r="r" b="b"/>
            <a:pathLst>
              <a:path w="1478650" h="1108988">
                <a:moveTo>
                  <a:pt x="0" y="0"/>
                </a:moveTo>
                <a:lnTo>
                  <a:pt x="1478651" y="0"/>
                </a:lnTo>
                <a:lnTo>
                  <a:pt x="1478651" y="1108988"/>
                </a:lnTo>
                <a:lnTo>
                  <a:pt x="0" y="1108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0" name="Freeform 10"/>
          <p:cNvSpPr/>
          <p:nvPr/>
        </p:nvSpPr>
        <p:spPr>
          <a:xfrm>
            <a:off x="497633" y="7101844"/>
            <a:ext cx="1246633" cy="1283985"/>
          </a:xfrm>
          <a:custGeom>
            <a:avLst/>
            <a:gdLst/>
            <a:ahLst/>
            <a:cxnLst/>
            <a:rect l="l" t="t" r="r" b="b"/>
            <a:pathLst>
              <a:path w="1246633" h="1283985">
                <a:moveTo>
                  <a:pt x="0" y="0"/>
                </a:moveTo>
                <a:lnTo>
                  <a:pt x="1246633" y="0"/>
                </a:lnTo>
                <a:lnTo>
                  <a:pt x="1246633" y="1283985"/>
                </a:lnTo>
                <a:lnTo>
                  <a:pt x="0" y="1283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1" name="Freeform 11"/>
          <p:cNvSpPr/>
          <p:nvPr/>
        </p:nvSpPr>
        <p:spPr>
          <a:xfrm>
            <a:off x="613642" y="4753142"/>
            <a:ext cx="882949" cy="1411692"/>
          </a:xfrm>
          <a:custGeom>
            <a:avLst/>
            <a:gdLst/>
            <a:ahLst/>
            <a:cxnLst/>
            <a:rect l="l" t="t" r="r" b="b"/>
            <a:pathLst>
              <a:path w="882949" h="1411692">
                <a:moveTo>
                  <a:pt x="0" y="0"/>
                </a:moveTo>
                <a:lnTo>
                  <a:pt x="882949" y="0"/>
                </a:lnTo>
                <a:lnTo>
                  <a:pt x="882949" y="1411692"/>
                </a:lnTo>
                <a:lnTo>
                  <a:pt x="0" y="1411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2" name="Freeform 12"/>
          <p:cNvSpPr/>
          <p:nvPr/>
        </p:nvSpPr>
        <p:spPr>
          <a:xfrm>
            <a:off x="588458" y="3109683"/>
            <a:ext cx="1271817" cy="1271817"/>
          </a:xfrm>
          <a:custGeom>
            <a:avLst/>
            <a:gdLst/>
            <a:ahLst/>
            <a:cxnLst/>
            <a:rect l="l" t="t" r="r" b="b"/>
            <a:pathLst>
              <a:path w="1271817" h="1271817">
                <a:moveTo>
                  <a:pt x="0" y="0"/>
                </a:moveTo>
                <a:lnTo>
                  <a:pt x="1271817" y="0"/>
                </a:lnTo>
                <a:lnTo>
                  <a:pt x="1271817" y="1271817"/>
                </a:lnTo>
                <a:lnTo>
                  <a:pt x="0" y="1271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TextBox 13"/>
          <p:cNvSpPr txBox="1"/>
          <p:nvPr/>
        </p:nvSpPr>
        <p:spPr>
          <a:xfrm>
            <a:off x="2176977" y="2242694"/>
            <a:ext cx="15409375" cy="779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4"/>
              </a:lnSpc>
            </a:pPr>
            <a:r>
              <a:rPr lang="es-MX" sz="220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1: Efici</a:t>
            </a: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encia del proceso por consultor y tipo de servicio en el tiempo</a:t>
            </a:r>
          </a:p>
          <a:p>
            <a:pPr algn="just">
              <a:lnSpc>
                <a:spcPts val="3124"/>
              </a:lnSpc>
            </a:pPr>
            <a:endParaRPr lang="es-MX" sz="2200" b="1" u="none" strike="noStrike" noProof="0" dirty="0">
              <a:solidFill>
                <a:srgbClr val="00657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3124"/>
              </a:lnSpc>
            </a:pP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¿Qué?</a:t>
            </a:r>
          </a:p>
          <a:p>
            <a:pPr algn="just">
              <a:lnSpc>
                <a:spcPts val="3124"/>
              </a:lnSpc>
            </a:pP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Medir cuánto tarda realmente cada proceso y cómo varía esa duración según el tipo de servicio y el consultor asignado, para identificar si ciertos servicios o consultores son sistemáticamente más rápidos o más lentos.</a:t>
            </a:r>
          </a:p>
          <a:p>
            <a:pPr algn="just">
              <a:lnSpc>
                <a:spcPts val="3124"/>
              </a:lnSpc>
            </a:pPr>
            <a:endParaRPr lang="es-MX" sz="22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124"/>
              </a:lnSpc>
            </a:pP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¿Por qué?</a:t>
            </a:r>
          </a:p>
          <a:p>
            <a:pPr algn="just">
              <a:lnSpc>
                <a:spcPts val="3124"/>
              </a:lnSpc>
            </a:pP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Porque la duración estimada puede variar no solo por la complejidad del servicio, sino también por la carga de trabajo, experiencia y desempeño del consultor.</a:t>
            </a:r>
          </a:p>
          <a:p>
            <a:pPr algn="just">
              <a:lnSpc>
                <a:spcPts val="3124"/>
              </a:lnSpc>
            </a:pP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Este análisis permite detectar brechas de productividad individual, cuellos de botella y servicios más lentos o más rápidos.</a:t>
            </a:r>
          </a:p>
          <a:p>
            <a:pPr algn="just">
              <a:lnSpc>
                <a:spcPts val="3124"/>
              </a:lnSpc>
            </a:pPr>
            <a:endParaRPr lang="es-MX" sz="22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124"/>
              </a:lnSpc>
            </a:pP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¿Cómo?</a:t>
            </a:r>
          </a:p>
          <a:p>
            <a:pPr algn="just">
              <a:lnSpc>
                <a:spcPts val="3124"/>
              </a:lnSpc>
            </a:pP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Cruce de datos entre procesos, consultores y tipos de servicio. Se calculan desviaciones y se clasifican en categorías (adelanto, a tiempo, atraso leve, atraso grave), usando las métricas </a:t>
            </a:r>
            <a:r>
              <a:rPr lang="es-MX" sz="2200" u="none" strike="noStrike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duración_real_dias</a:t>
            </a: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200" u="none" strike="noStrike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duración_estimada_dias</a:t>
            </a: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200" u="none" strike="noStrike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calculo_desviación</a:t>
            </a: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 y su clasificación (adelantado, a tiempo y atraso)</a:t>
            </a:r>
          </a:p>
          <a:p>
            <a:pPr algn="just">
              <a:lnSpc>
                <a:spcPts val="3124"/>
              </a:lnSpc>
            </a:pPr>
            <a:endParaRPr lang="es-MX" sz="22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124"/>
              </a:lnSpc>
            </a:pP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¿Con qué periodicidad?</a:t>
            </a:r>
          </a:p>
          <a:p>
            <a:pPr algn="just">
              <a:lnSpc>
                <a:spcPts val="3124"/>
              </a:lnSpc>
            </a:pP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Mensual y trimestral, para detectar tendencias y tomar decisiones de mejora continua en la planificación de procesos.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4699198" y="-1029518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3853723" y="990600"/>
            <a:ext cx="11162787" cy="150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5"/>
              </a:lnSpc>
            </a:pPr>
            <a:r>
              <a:rPr lang="es-MX" sz="4946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Elementos Analíticos a Incorporar</a:t>
            </a:r>
          </a:p>
          <a:p>
            <a:pPr marL="0" lvl="0" indent="0" algn="ctr">
              <a:lnSpc>
                <a:spcPts val="5985"/>
              </a:lnSpc>
              <a:spcBef>
                <a:spcPct val="0"/>
              </a:spcBef>
            </a:pPr>
            <a:endParaRPr lang="es-MX" sz="4946" b="1" noProof="0" dirty="0">
              <a:solidFill>
                <a:srgbClr val="00657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399101" y="9034762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6318125" y="4051566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7" y="0"/>
                </a:lnTo>
                <a:lnTo>
                  <a:pt x="3502717" y="975159"/>
                </a:lnTo>
                <a:lnTo>
                  <a:pt x="0" y="97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-5356100" y="8343789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962343" y="1922263"/>
            <a:ext cx="15575027" cy="818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4"/>
              </a:lnSpc>
            </a:pPr>
            <a:r>
              <a:rPr lang="es-MX" sz="220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2: Efectividad</a:t>
            </a: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variación de portales de reclutamiento en el tiempo</a:t>
            </a:r>
          </a:p>
          <a:p>
            <a:pPr algn="just">
              <a:lnSpc>
                <a:spcPts val="3124"/>
              </a:lnSpc>
            </a:pPr>
            <a:endParaRPr lang="es-MX" sz="2200" b="1" u="none" strike="noStrike" noProof="0" dirty="0">
              <a:solidFill>
                <a:srgbClr val="00657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3124"/>
              </a:lnSpc>
            </a:pP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¿Qué?</a:t>
            </a:r>
          </a:p>
          <a:p>
            <a:pPr algn="just">
              <a:lnSpc>
                <a:spcPts val="3124"/>
              </a:lnSpc>
            </a:pP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Evaluar el rendimiento de cada portal de reclutamiento para identificar cuáles generan mejores candidatos y mayor tasa de contratación, analizando su evolución trimestral para tomar decisiones sobre mantener o eliminar suscripciones a ese portal.</a:t>
            </a:r>
          </a:p>
          <a:p>
            <a:pPr algn="just">
              <a:lnSpc>
                <a:spcPts val="3124"/>
              </a:lnSpc>
            </a:pPr>
            <a:endParaRPr lang="es-MX" sz="22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124"/>
              </a:lnSpc>
            </a:pP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¿Por qué?</a:t>
            </a:r>
          </a:p>
          <a:p>
            <a:pPr algn="just">
              <a:lnSpc>
                <a:spcPts val="3124"/>
              </a:lnSpc>
            </a:pP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Porque los portales tienen diferentes niveles de efectividad según el tipo de servicio, región y perfil de cargo. La efectividad puede variar en el tiempo por cambios en la plataforma, competencia o mercado laboral. Este análisis permite optimizar el presupuesto de la empresa, identificar portales que ya no aportan valor y detectar cambios en la efectividad para ajustar estrategias de contratación.</a:t>
            </a:r>
          </a:p>
          <a:p>
            <a:pPr algn="just">
              <a:lnSpc>
                <a:spcPts val="3124"/>
              </a:lnSpc>
            </a:pPr>
            <a:endParaRPr lang="es-MX" sz="22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124"/>
              </a:lnSpc>
            </a:pP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¿Cómo?</a:t>
            </a:r>
          </a:p>
          <a:p>
            <a:pPr algn="just">
              <a:lnSpc>
                <a:spcPts val="3124"/>
              </a:lnSpc>
            </a:pP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Cruce entre portales, postulaciones, candidatos, contrataciones y procesos. Cálculos de los candidatos recibidos, presentados, aprobados por portal, tasa de aprobados (aprobados/presentados), tasa de contratación (contratados/presentados y variaciones según temporalidad y calificación promedio por candidato</a:t>
            </a:r>
          </a:p>
          <a:p>
            <a:pPr algn="just">
              <a:lnSpc>
                <a:spcPts val="3124"/>
              </a:lnSpc>
            </a:pPr>
            <a:endParaRPr lang="es-MX" sz="22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124"/>
              </a:lnSpc>
            </a:pPr>
            <a:r>
              <a:rPr lang="es-MX" sz="22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¿Con qué periodicidad?</a:t>
            </a:r>
          </a:p>
          <a:p>
            <a:pPr algn="just">
              <a:lnSpc>
                <a:spcPts val="3124"/>
              </a:lnSpc>
            </a:pPr>
            <a:r>
              <a:rPr lang="es-MX" sz="22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Revisión trimestral y anual, para alertar caídas significativas en efectividad o variación negativa sostenida para evaluar renovación de suscripciones.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9" name="Freeform 9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90607" y="9039240"/>
            <a:ext cx="1478650" cy="1108988"/>
          </a:xfrm>
          <a:custGeom>
            <a:avLst/>
            <a:gdLst/>
            <a:ahLst/>
            <a:cxnLst/>
            <a:rect l="l" t="t" r="r" b="b"/>
            <a:pathLst>
              <a:path w="1478650" h="1108988">
                <a:moveTo>
                  <a:pt x="0" y="0"/>
                </a:moveTo>
                <a:lnTo>
                  <a:pt x="1478651" y="0"/>
                </a:lnTo>
                <a:lnTo>
                  <a:pt x="1478651" y="1108988"/>
                </a:lnTo>
                <a:lnTo>
                  <a:pt x="0" y="1108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1" name="Freeform 11"/>
          <p:cNvSpPr/>
          <p:nvPr/>
        </p:nvSpPr>
        <p:spPr>
          <a:xfrm>
            <a:off x="290607" y="7096836"/>
            <a:ext cx="1246633" cy="1283985"/>
          </a:xfrm>
          <a:custGeom>
            <a:avLst/>
            <a:gdLst/>
            <a:ahLst/>
            <a:cxnLst/>
            <a:rect l="l" t="t" r="r" b="b"/>
            <a:pathLst>
              <a:path w="1246633" h="1283985">
                <a:moveTo>
                  <a:pt x="0" y="0"/>
                </a:moveTo>
                <a:lnTo>
                  <a:pt x="1246633" y="0"/>
                </a:lnTo>
                <a:lnTo>
                  <a:pt x="1246633" y="1283985"/>
                </a:lnTo>
                <a:lnTo>
                  <a:pt x="0" y="1283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2" name="Freeform 12"/>
          <p:cNvSpPr/>
          <p:nvPr/>
        </p:nvSpPr>
        <p:spPr>
          <a:xfrm>
            <a:off x="472449" y="5026725"/>
            <a:ext cx="882949" cy="1411692"/>
          </a:xfrm>
          <a:custGeom>
            <a:avLst/>
            <a:gdLst/>
            <a:ahLst/>
            <a:cxnLst/>
            <a:rect l="l" t="t" r="r" b="b"/>
            <a:pathLst>
              <a:path w="882949" h="1411692">
                <a:moveTo>
                  <a:pt x="0" y="0"/>
                </a:moveTo>
                <a:lnTo>
                  <a:pt x="882950" y="0"/>
                </a:lnTo>
                <a:lnTo>
                  <a:pt x="882950" y="1411692"/>
                </a:lnTo>
                <a:lnTo>
                  <a:pt x="0" y="1411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Freeform 13"/>
          <p:cNvSpPr/>
          <p:nvPr/>
        </p:nvSpPr>
        <p:spPr>
          <a:xfrm>
            <a:off x="392792" y="2916023"/>
            <a:ext cx="1271817" cy="1271817"/>
          </a:xfrm>
          <a:custGeom>
            <a:avLst/>
            <a:gdLst/>
            <a:ahLst/>
            <a:cxnLst/>
            <a:rect l="l" t="t" r="r" b="b"/>
            <a:pathLst>
              <a:path w="1271817" h="1271817">
                <a:moveTo>
                  <a:pt x="0" y="0"/>
                </a:moveTo>
                <a:lnTo>
                  <a:pt x="1271816" y="0"/>
                </a:lnTo>
                <a:lnTo>
                  <a:pt x="1271816" y="1271817"/>
                </a:lnTo>
                <a:lnTo>
                  <a:pt x="0" y="1271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4" name="TextBox 14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TextBox 4"/>
          <p:cNvSpPr txBox="1"/>
          <p:nvPr/>
        </p:nvSpPr>
        <p:spPr>
          <a:xfrm>
            <a:off x="2750405" y="1209660"/>
            <a:ext cx="13369423" cy="150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5"/>
              </a:lnSpc>
            </a:pPr>
            <a:r>
              <a:rPr lang="es-MX" sz="4946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Elementos Analíticos a Incorporar</a:t>
            </a:r>
          </a:p>
          <a:p>
            <a:pPr marL="0" lvl="0" indent="0" algn="ctr">
              <a:lnSpc>
                <a:spcPts val="5985"/>
              </a:lnSpc>
              <a:spcBef>
                <a:spcPct val="0"/>
              </a:spcBef>
            </a:pPr>
            <a:endParaRPr lang="es-MX" sz="4946" b="1" noProof="0" dirty="0">
              <a:solidFill>
                <a:srgbClr val="00657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16536641" y="3993312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8" y="0"/>
                </a:lnTo>
                <a:lnTo>
                  <a:pt x="3502718" y="975159"/>
                </a:lnTo>
                <a:lnTo>
                  <a:pt x="0" y="97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Freeform 7"/>
          <p:cNvSpPr/>
          <p:nvPr/>
        </p:nvSpPr>
        <p:spPr>
          <a:xfrm>
            <a:off x="-3666448" y="8877588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962343" y="2242694"/>
            <a:ext cx="14945549" cy="776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6"/>
              </a:lnSpc>
            </a:pPr>
            <a:r>
              <a:rPr lang="es-MX" sz="230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3: Tendencias y </a:t>
            </a:r>
            <a:r>
              <a:rPr lang="es-MX" sz="23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estacionalidad de la demanda por tipo de servicio región y tiempo</a:t>
            </a:r>
          </a:p>
          <a:p>
            <a:pPr algn="just">
              <a:lnSpc>
                <a:spcPts val="3266"/>
              </a:lnSpc>
            </a:pPr>
            <a:endParaRPr lang="es-MX" sz="2300" b="1" u="none" strike="noStrike" noProof="0" dirty="0">
              <a:solidFill>
                <a:srgbClr val="00657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3266"/>
              </a:lnSpc>
            </a:pPr>
            <a:r>
              <a:rPr lang="es-MX" sz="23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¿Qué?</a:t>
            </a:r>
          </a:p>
          <a:p>
            <a:pPr algn="just">
              <a:lnSpc>
                <a:spcPts val="3266"/>
              </a:lnSpc>
            </a:pPr>
            <a:r>
              <a:rPr lang="es-MX" sz="23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Analizar cómo cambia la demanda de solicitudes según tiempo, región y tipo de servicio, identificando picos estacionales y zonas con mayor necesidad operativa</a:t>
            </a:r>
          </a:p>
          <a:p>
            <a:pPr algn="just">
              <a:lnSpc>
                <a:spcPts val="3266"/>
              </a:lnSpc>
            </a:pPr>
            <a:endParaRPr lang="es-MX" sz="23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266"/>
              </a:lnSpc>
            </a:pPr>
            <a:r>
              <a:rPr lang="es-MX" sz="23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¿Por qué?</a:t>
            </a:r>
          </a:p>
          <a:p>
            <a:pPr algn="just">
              <a:lnSpc>
                <a:spcPts val="3266"/>
              </a:lnSpc>
            </a:pPr>
            <a:r>
              <a:rPr lang="es-MX" sz="23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Porque con esto se pueden planificar recursos según su demanda real (por ejemplo, inicios de año o cierre de semestre) y según su zona geográfica. Comprender estas tendencias también ayuda a preparar la capacidad operativa del cliente.</a:t>
            </a:r>
          </a:p>
          <a:p>
            <a:pPr algn="just">
              <a:lnSpc>
                <a:spcPts val="3266"/>
              </a:lnSpc>
            </a:pPr>
            <a:endParaRPr lang="es-MX" sz="23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266"/>
              </a:lnSpc>
            </a:pPr>
            <a:r>
              <a:rPr lang="es-MX" sz="23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¿Cómo?</a:t>
            </a:r>
          </a:p>
          <a:p>
            <a:pPr algn="just">
              <a:lnSpc>
                <a:spcPts val="3266"/>
              </a:lnSpc>
            </a:pPr>
            <a:r>
              <a:rPr lang="es-MX" sz="23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Cruce de datos por mes, año, tipo de servicio y región para calcular la cantidad total y variación porcentual de servicios contratados. Identificación de picos y bajas estacionales mediante series temporales y mapas de calor por región y tipo de servicio, usando métricas como: </a:t>
            </a:r>
            <a:r>
              <a:rPr lang="es-MX" sz="2300" u="none" strike="noStrike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total_servicio_contratado</a:t>
            </a:r>
            <a:r>
              <a:rPr lang="es-MX" sz="23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MX" sz="2300" u="none" strike="noStrike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variación_tiempo</a:t>
            </a:r>
            <a:r>
              <a:rPr lang="es-MX" sz="23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MX" sz="2300" u="none" strike="noStrike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proporcion_por_tipo</a:t>
            </a:r>
            <a:endParaRPr lang="es-MX" sz="23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266"/>
              </a:lnSpc>
            </a:pPr>
            <a:endParaRPr lang="es-MX" sz="2300" u="none" strike="noStrike" noProof="0" dirty="0">
              <a:solidFill>
                <a:srgbClr val="00657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266"/>
              </a:lnSpc>
            </a:pPr>
            <a:r>
              <a:rPr lang="es-MX" sz="2300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¿Con qué periodicidad?</a:t>
            </a:r>
          </a:p>
          <a:p>
            <a:pPr algn="just">
              <a:lnSpc>
                <a:spcPts val="3266"/>
              </a:lnSpc>
            </a:pPr>
            <a:r>
              <a:rPr lang="es-MX" sz="2300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Revisión trimestral y anual, con alertas de aumento de demanda por sobre el promedio histórico.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10" name="Freeform 10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89375" y="8877588"/>
            <a:ext cx="1478650" cy="1108988"/>
          </a:xfrm>
          <a:custGeom>
            <a:avLst/>
            <a:gdLst/>
            <a:ahLst/>
            <a:cxnLst/>
            <a:rect l="l" t="t" r="r" b="b"/>
            <a:pathLst>
              <a:path w="1478650" h="1108988">
                <a:moveTo>
                  <a:pt x="0" y="0"/>
                </a:moveTo>
                <a:lnTo>
                  <a:pt x="1478650" y="0"/>
                </a:lnTo>
                <a:lnTo>
                  <a:pt x="1478650" y="1108988"/>
                </a:lnTo>
                <a:lnTo>
                  <a:pt x="0" y="1108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2" name="Freeform 12"/>
          <p:cNvSpPr/>
          <p:nvPr/>
        </p:nvSpPr>
        <p:spPr>
          <a:xfrm>
            <a:off x="364246" y="6859212"/>
            <a:ext cx="1246633" cy="1283985"/>
          </a:xfrm>
          <a:custGeom>
            <a:avLst/>
            <a:gdLst/>
            <a:ahLst/>
            <a:cxnLst/>
            <a:rect l="l" t="t" r="r" b="b"/>
            <a:pathLst>
              <a:path w="1246633" h="1283985">
                <a:moveTo>
                  <a:pt x="0" y="0"/>
                </a:moveTo>
                <a:lnTo>
                  <a:pt x="1246633" y="0"/>
                </a:lnTo>
                <a:lnTo>
                  <a:pt x="1246633" y="1283985"/>
                </a:lnTo>
                <a:lnTo>
                  <a:pt x="0" y="1283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Freeform 13"/>
          <p:cNvSpPr/>
          <p:nvPr/>
        </p:nvSpPr>
        <p:spPr>
          <a:xfrm>
            <a:off x="587225" y="4655920"/>
            <a:ext cx="882949" cy="1411692"/>
          </a:xfrm>
          <a:custGeom>
            <a:avLst/>
            <a:gdLst/>
            <a:ahLst/>
            <a:cxnLst/>
            <a:rect l="l" t="t" r="r" b="b"/>
            <a:pathLst>
              <a:path w="882949" h="1411692">
                <a:moveTo>
                  <a:pt x="0" y="0"/>
                </a:moveTo>
                <a:lnTo>
                  <a:pt x="882950" y="0"/>
                </a:lnTo>
                <a:lnTo>
                  <a:pt x="882950" y="1411692"/>
                </a:lnTo>
                <a:lnTo>
                  <a:pt x="0" y="1411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4" name="Freeform 14"/>
          <p:cNvSpPr/>
          <p:nvPr/>
        </p:nvSpPr>
        <p:spPr>
          <a:xfrm>
            <a:off x="496208" y="2936488"/>
            <a:ext cx="1271817" cy="1271817"/>
          </a:xfrm>
          <a:custGeom>
            <a:avLst/>
            <a:gdLst/>
            <a:ahLst/>
            <a:cxnLst/>
            <a:rect l="l" t="t" r="r" b="b"/>
            <a:pathLst>
              <a:path w="1271817" h="1271817">
                <a:moveTo>
                  <a:pt x="0" y="0"/>
                </a:moveTo>
                <a:lnTo>
                  <a:pt x="1271817" y="0"/>
                </a:lnTo>
                <a:lnTo>
                  <a:pt x="1271817" y="1271816"/>
                </a:lnTo>
                <a:lnTo>
                  <a:pt x="0" y="1271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5" name="TextBox 15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38346" y="8423620"/>
            <a:ext cx="7362267" cy="2049661"/>
          </a:xfrm>
          <a:custGeom>
            <a:avLst/>
            <a:gdLst/>
            <a:ahLst/>
            <a:cxnLst/>
            <a:rect l="l" t="t" r="r" b="b"/>
            <a:pathLst>
              <a:path w="7362267" h="2049661">
                <a:moveTo>
                  <a:pt x="0" y="0"/>
                </a:moveTo>
                <a:lnTo>
                  <a:pt x="7362267" y="0"/>
                </a:lnTo>
                <a:lnTo>
                  <a:pt x="7362267" y="2049661"/>
                </a:lnTo>
                <a:lnTo>
                  <a:pt x="0" y="2049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rot="-10800000">
            <a:off x="11392915" y="-1159007"/>
            <a:ext cx="11732770" cy="3266413"/>
          </a:xfrm>
          <a:custGeom>
            <a:avLst/>
            <a:gdLst/>
            <a:ahLst/>
            <a:cxnLst/>
            <a:rect l="l" t="t" r="r" b="b"/>
            <a:pathLst>
              <a:path w="11732770" h="3266413">
                <a:moveTo>
                  <a:pt x="0" y="0"/>
                </a:moveTo>
                <a:lnTo>
                  <a:pt x="11732770" y="0"/>
                </a:lnTo>
                <a:lnTo>
                  <a:pt x="11732770" y="3266413"/>
                </a:lnTo>
                <a:lnTo>
                  <a:pt x="0" y="3266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>
            <a:off x="15285053" y="9154181"/>
            <a:ext cx="5568862" cy="1550376"/>
          </a:xfrm>
          <a:custGeom>
            <a:avLst/>
            <a:gdLst/>
            <a:ahLst/>
            <a:cxnLst/>
            <a:rect l="l" t="t" r="r" b="b"/>
            <a:pathLst>
              <a:path w="5568862" h="1550376">
                <a:moveTo>
                  <a:pt x="0" y="0"/>
                </a:moveTo>
                <a:lnTo>
                  <a:pt x="5568861" y="0"/>
                </a:lnTo>
                <a:lnTo>
                  <a:pt x="5568861" y="1550376"/>
                </a:lnTo>
                <a:lnTo>
                  <a:pt x="0" y="155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2153800" y="2107406"/>
            <a:ext cx="2324264" cy="1086669"/>
          </a:xfrm>
          <a:custGeom>
            <a:avLst/>
            <a:gdLst/>
            <a:ahLst/>
            <a:cxnLst/>
            <a:rect l="l" t="t" r="r" b="b"/>
            <a:pathLst>
              <a:path w="2324264" h="1086669">
                <a:moveTo>
                  <a:pt x="0" y="0"/>
                </a:moveTo>
                <a:lnTo>
                  <a:pt x="2324264" y="0"/>
                </a:lnTo>
                <a:lnTo>
                  <a:pt x="2324264" y="1086669"/>
                </a:lnTo>
                <a:lnTo>
                  <a:pt x="0" y="1086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7329189" y="8183875"/>
            <a:ext cx="2749882" cy="739031"/>
          </a:xfrm>
          <a:custGeom>
            <a:avLst/>
            <a:gdLst/>
            <a:ahLst/>
            <a:cxnLst/>
            <a:rect l="l" t="t" r="r" b="b"/>
            <a:pathLst>
              <a:path w="2749882" h="739031">
                <a:moveTo>
                  <a:pt x="0" y="0"/>
                </a:moveTo>
                <a:lnTo>
                  <a:pt x="2749882" y="0"/>
                </a:lnTo>
                <a:lnTo>
                  <a:pt x="2749882" y="739031"/>
                </a:lnTo>
                <a:lnTo>
                  <a:pt x="0" y="739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7" name="Freeform 7"/>
          <p:cNvSpPr/>
          <p:nvPr/>
        </p:nvSpPr>
        <p:spPr>
          <a:xfrm>
            <a:off x="13665161" y="2382768"/>
            <a:ext cx="1194328" cy="1194328"/>
          </a:xfrm>
          <a:custGeom>
            <a:avLst/>
            <a:gdLst/>
            <a:ahLst/>
            <a:cxnLst/>
            <a:rect l="l" t="t" r="r" b="b"/>
            <a:pathLst>
              <a:path w="1194328" h="1194328">
                <a:moveTo>
                  <a:pt x="0" y="0"/>
                </a:moveTo>
                <a:lnTo>
                  <a:pt x="1194328" y="0"/>
                </a:lnTo>
                <a:lnTo>
                  <a:pt x="1194328" y="1194328"/>
                </a:lnTo>
                <a:lnTo>
                  <a:pt x="0" y="1194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8" name="Freeform 8"/>
          <p:cNvSpPr/>
          <p:nvPr/>
        </p:nvSpPr>
        <p:spPr>
          <a:xfrm>
            <a:off x="8083106" y="1846220"/>
            <a:ext cx="1507091" cy="1130318"/>
          </a:xfrm>
          <a:custGeom>
            <a:avLst/>
            <a:gdLst/>
            <a:ahLst/>
            <a:cxnLst/>
            <a:rect l="l" t="t" r="r" b="b"/>
            <a:pathLst>
              <a:path w="1507091" h="1130318">
                <a:moveTo>
                  <a:pt x="0" y="0"/>
                </a:moveTo>
                <a:lnTo>
                  <a:pt x="1507091" y="0"/>
                </a:lnTo>
                <a:lnTo>
                  <a:pt x="1507091" y="1130318"/>
                </a:lnTo>
                <a:lnTo>
                  <a:pt x="0" y="1130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10" name="Freeform 10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639724" y="5144949"/>
            <a:ext cx="1535871" cy="1535871"/>
          </a:xfrm>
          <a:custGeom>
            <a:avLst/>
            <a:gdLst/>
            <a:ahLst/>
            <a:cxnLst/>
            <a:rect l="l" t="t" r="r" b="b"/>
            <a:pathLst>
              <a:path w="1535871" h="1535871">
                <a:moveTo>
                  <a:pt x="0" y="0"/>
                </a:moveTo>
                <a:lnTo>
                  <a:pt x="1535870" y="0"/>
                </a:lnTo>
                <a:lnTo>
                  <a:pt x="1535870" y="1535871"/>
                </a:lnTo>
                <a:lnTo>
                  <a:pt x="0" y="1535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2" name="Freeform 12"/>
          <p:cNvSpPr/>
          <p:nvPr/>
        </p:nvSpPr>
        <p:spPr>
          <a:xfrm>
            <a:off x="12816716" y="8011222"/>
            <a:ext cx="3795180" cy="1084337"/>
          </a:xfrm>
          <a:custGeom>
            <a:avLst/>
            <a:gdLst/>
            <a:ahLst/>
            <a:cxnLst/>
            <a:rect l="l" t="t" r="r" b="b"/>
            <a:pathLst>
              <a:path w="3795180" h="1084337">
                <a:moveTo>
                  <a:pt x="0" y="0"/>
                </a:moveTo>
                <a:lnTo>
                  <a:pt x="3795180" y="0"/>
                </a:lnTo>
                <a:lnTo>
                  <a:pt x="3795180" y="1084337"/>
                </a:lnTo>
                <a:lnTo>
                  <a:pt x="0" y="1084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Freeform 13"/>
          <p:cNvSpPr/>
          <p:nvPr/>
        </p:nvSpPr>
        <p:spPr>
          <a:xfrm>
            <a:off x="2966600" y="8057307"/>
            <a:ext cx="1096875" cy="1096875"/>
          </a:xfrm>
          <a:custGeom>
            <a:avLst/>
            <a:gdLst/>
            <a:ahLst/>
            <a:cxnLst/>
            <a:rect l="l" t="t" r="r" b="b"/>
            <a:pathLst>
              <a:path w="1096875" h="1096875">
                <a:moveTo>
                  <a:pt x="0" y="0"/>
                </a:moveTo>
                <a:lnTo>
                  <a:pt x="1096875" y="0"/>
                </a:lnTo>
                <a:lnTo>
                  <a:pt x="1096875" y="1096874"/>
                </a:lnTo>
                <a:lnTo>
                  <a:pt x="0" y="10968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4" name="Freeform 14"/>
          <p:cNvSpPr/>
          <p:nvPr/>
        </p:nvSpPr>
        <p:spPr>
          <a:xfrm>
            <a:off x="13360514" y="5203243"/>
            <a:ext cx="2707584" cy="1125152"/>
          </a:xfrm>
          <a:custGeom>
            <a:avLst/>
            <a:gdLst/>
            <a:ahLst/>
            <a:cxnLst/>
            <a:rect l="l" t="t" r="r" b="b"/>
            <a:pathLst>
              <a:path w="2707584" h="1125152">
                <a:moveTo>
                  <a:pt x="0" y="0"/>
                </a:moveTo>
                <a:lnTo>
                  <a:pt x="2707585" y="0"/>
                </a:lnTo>
                <a:lnTo>
                  <a:pt x="2707585" y="1125152"/>
                </a:lnTo>
                <a:lnTo>
                  <a:pt x="0" y="1125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5" name="Freeform 15"/>
          <p:cNvSpPr/>
          <p:nvPr/>
        </p:nvSpPr>
        <p:spPr>
          <a:xfrm>
            <a:off x="7489817" y="4430914"/>
            <a:ext cx="2886823" cy="3252758"/>
          </a:xfrm>
          <a:custGeom>
            <a:avLst/>
            <a:gdLst/>
            <a:ahLst/>
            <a:cxnLst/>
            <a:rect l="l" t="t" r="r" b="b"/>
            <a:pathLst>
              <a:path w="2886823" h="3252758">
                <a:moveTo>
                  <a:pt x="0" y="0"/>
                </a:moveTo>
                <a:lnTo>
                  <a:pt x="2886823" y="0"/>
                </a:lnTo>
                <a:lnTo>
                  <a:pt x="2886823" y="3252758"/>
                </a:lnTo>
                <a:lnTo>
                  <a:pt x="0" y="32527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12416025" y="3833408"/>
            <a:ext cx="3993559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209"/>
              </a:lnSpc>
              <a:spcBef>
                <a:spcPct val="0"/>
              </a:spcBef>
            </a:pP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s-MX" sz="1699" u="none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istema de gestión de bases de datos relacional, robusto y escalable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0610" y="1028700"/>
            <a:ext cx="4632083" cy="85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75"/>
              </a:lnSpc>
              <a:spcBef>
                <a:spcPct val="0"/>
              </a:spcBef>
            </a:pPr>
            <a:r>
              <a:rPr lang="es-MX" sz="5599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Tecnologías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78126" y="9103234"/>
            <a:ext cx="4710205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209"/>
              </a:lnSpc>
              <a:spcBef>
                <a:spcPct val="0"/>
              </a:spcBef>
            </a:pP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Ent</a:t>
            </a:r>
            <a:r>
              <a:rPr lang="es-MX" sz="1699" u="none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orno de ejecución de JavaScript en el lado del servidor, permite conectar el </a:t>
            </a:r>
            <a:r>
              <a:rPr lang="es-MX" sz="1699" u="none" spc="84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s-MX" sz="1699" u="none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 con la base de datos.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4886" y="3175025"/>
            <a:ext cx="4085545" cy="165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9"/>
              </a:lnSpc>
            </a:pP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Biblioteca de JavaScript para construir interfaces de usuario dinámicas y modulares, facilitando la experiencia del usuario y el mantenimiento del </a:t>
            </a:r>
            <a:r>
              <a:rPr lang="es-MX" sz="1699" spc="84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12335" y="2833254"/>
            <a:ext cx="4847706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9"/>
              </a:lnSpc>
            </a:pP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Tecnología de control de versiones permite gestionar el código fuente, mantener historial de cambios y facilitar la colaboración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30244" y="6833220"/>
            <a:ext cx="4085545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9"/>
              </a:lnSpc>
            </a:pP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Framework de </a:t>
            </a:r>
            <a:r>
              <a:rPr lang="es-MX" sz="1699" spc="84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 para aplicaciones web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16716" y="9319646"/>
            <a:ext cx="4085545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9"/>
              </a:lnSpc>
            </a:pP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Framework web para node.js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1630" y="9308851"/>
            <a:ext cx="399355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209"/>
              </a:lnSpc>
              <a:spcBef>
                <a:spcPct val="0"/>
              </a:spcBef>
            </a:pP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Lenguaje programación tipado estático de JS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17736" y="6385545"/>
            <a:ext cx="5041564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9"/>
              </a:lnSpc>
            </a:pPr>
            <a:r>
              <a:rPr lang="es-MX" sz="1699" spc="84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ORM para node.js que permite interactuar con PostgreSQL utilizando objetos de JavaScript en lugar de escribir consultas SQL directas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9578" y="1320001"/>
            <a:ext cx="13514062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50"/>
              </a:lnSpc>
              <a:spcBef>
                <a:spcPct val="0"/>
              </a:spcBef>
            </a:pPr>
            <a:r>
              <a:rPr lang="es-MX" sz="500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 obtenidos</a:t>
            </a:r>
          </a:p>
        </p:txBody>
      </p:sp>
      <p:sp>
        <p:nvSpPr>
          <p:cNvPr id="3" name="Freeform 3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15973424" y="1210246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7" y="0"/>
                </a:lnTo>
                <a:lnTo>
                  <a:pt x="3502717" y="975160"/>
                </a:lnTo>
                <a:lnTo>
                  <a:pt x="0" y="97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Freeform 7"/>
          <p:cNvSpPr/>
          <p:nvPr/>
        </p:nvSpPr>
        <p:spPr>
          <a:xfrm>
            <a:off x="-3666448" y="8877588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4053951" y="2389268"/>
            <a:ext cx="13477277" cy="683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3"/>
              </a:lnSpc>
            </a:pPr>
            <a:endParaRPr lang="es-MX" noProof="0" dirty="0"/>
          </a:p>
          <a:p>
            <a:pPr marL="690879" lvl="1" indent="-345439" algn="just">
              <a:lnSpc>
                <a:spcPts val="4543"/>
              </a:lnSpc>
              <a:buFont typeface="Arial"/>
              <a:buChar char="•"/>
            </a:pPr>
            <a:r>
              <a:rPr lang="es-MX" sz="3199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Validación positiva del cliente, destacando avances en trazabilidad, centralización de información y usabilidad del sistema.</a:t>
            </a:r>
          </a:p>
          <a:p>
            <a:pPr marL="690879" lvl="1" indent="-345439" algn="just">
              <a:lnSpc>
                <a:spcPts val="4543"/>
              </a:lnSpc>
              <a:buFont typeface="Arial"/>
              <a:buChar char="•"/>
            </a:pPr>
            <a:r>
              <a:rPr lang="es-MX" sz="3199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Aplicación efectiva de la metodología en cascada, favoreciendo la planificación y el control de entregables.</a:t>
            </a:r>
          </a:p>
          <a:p>
            <a:pPr marL="690879" lvl="1" indent="-345439" algn="just">
              <a:lnSpc>
                <a:spcPts val="4543"/>
              </a:lnSpc>
              <a:buFont typeface="Arial"/>
              <a:buChar char="•"/>
            </a:pPr>
            <a:r>
              <a:rPr lang="es-MX" sz="3199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Curva de aprendizaje considerable, pero permitió adquirir dominio en nuevas tecnologías.</a:t>
            </a:r>
          </a:p>
          <a:p>
            <a:pPr marL="690879" lvl="1" indent="-345439" algn="just">
              <a:lnSpc>
                <a:spcPts val="4543"/>
              </a:lnSpc>
              <a:buFont typeface="Arial"/>
              <a:buChar char="•"/>
            </a:pPr>
            <a:r>
              <a:rPr lang="es-MX" sz="3199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Logro de una coordinación fluida con la empresa, gracias a la buena disposición y comunicación constante.</a:t>
            </a:r>
          </a:p>
          <a:p>
            <a:pPr marL="690879" lvl="1" indent="-345439" algn="just">
              <a:lnSpc>
                <a:spcPts val="4543"/>
              </a:lnSpc>
              <a:buFont typeface="Arial"/>
              <a:buChar char="•"/>
            </a:pPr>
            <a:r>
              <a:rPr lang="es-MX" sz="3199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Contribución al proceso de transformación digital de la empresa.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10" name="Freeform 10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3752" y="2966968"/>
            <a:ext cx="3794295" cy="4004533"/>
          </a:xfrm>
          <a:custGeom>
            <a:avLst/>
            <a:gdLst/>
            <a:ahLst/>
            <a:cxnLst/>
            <a:rect l="l" t="t" r="r" b="b"/>
            <a:pathLst>
              <a:path w="3794295" h="4004533">
                <a:moveTo>
                  <a:pt x="0" y="0"/>
                </a:moveTo>
                <a:lnTo>
                  <a:pt x="3794295" y="0"/>
                </a:lnTo>
                <a:lnTo>
                  <a:pt x="3794295" y="4004533"/>
                </a:lnTo>
                <a:lnTo>
                  <a:pt x="0" y="4004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2" name="TextBox 12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89529" y="7545722"/>
            <a:ext cx="12302963" cy="3425155"/>
          </a:xfrm>
          <a:custGeom>
            <a:avLst/>
            <a:gdLst/>
            <a:ahLst/>
            <a:cxnLst/>
            <a:rect l="l" t="t" r="r" b="b"/>
            <a:pathLst>
              <a:path w="12302963" h="3425155">
                <a:moveTo>
                  <a:pt x="0" y="0"/>
                </a:moveTo>
                <a:lnTo>
                  <a:pt x="12302963" y="0"/>
                </a:lnTo>
                <a:lnTo>
                  <a:pt x="12302963" y="3425156"/>
                </a:lnTo>
                <a:lnTo>
                  <a:pt x="0" y="3425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V="1">
            <a:off x="8739473" y="-1329256"/>
            <a:ext cx="13673939" cy="3806836"/>
          </a:xfrm>
          <a:custGeom>
            <a:avLst/>
            <a:gdLst/>
            <a:ahLst/>
            <a:cxnLst/>
            <a:rect l="l" t="t" r="r" b="b"/>
            <a:pathLst>
              <a:path w="13673939" h="3806836">
                <a:moveTo>
                  <a:pt x="0" y="3806836"/>
                </a:moveTo>
                <a:lnTo>
                  <a:pt x="13673939" y="3806836"/>
                </a:lnTo>
                <a:lnTo>
                  <a:pt x="13673939" y="0"/>
                </a:lnTo>
                <a:lnTo>
                  <a:pt x="0" y="0"/>
                </a:lnTo>
                <a:lnTo>
                  <a:pt x="0" y="38068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>
            <a:off x="-1831561" y="8906301"/>
            <a:ext cx="8364038" cy="2328555"/>
          </a:xfrm>
          <a:custGeom>
            <a:avLst/>
            <a:gdLst/>
            <a:ahLst/>
            <a:cxnLst/>
            <a:rect l="l" t="t" r="r" b="b"/>
            <a:pathLst>
              <a:path w="8364038" h="2328555">
                <a:moveTo>
                  <a:pt x="0" y="0"/>
                </a:moveTo>
                <a:lnTo>
                  <a:pt x="8364038" y="0"/>
                </a:lnTo>
                <a:lnTo>
                  <a:pt x="8364038" y="2328555"/>
                </a:lnTo>
                <a:lnTo>
                  <a:pt x="0" y="2328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6" name="Freeform 6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1404" y="1454759"/>
            <a:ext cx="10438125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s-MX" sz="500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5CEEC5F-A37D-4ED5-B9D7-71E8FE5AC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884" y="2985050"/>
            <a:ext cx="14556231" cy="50108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9578" y="1320001"/>
            <a:ext cx="13514062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50"/>
              </a:lnSpc>
              <a:spcBef>
                <a:spcPct val="0"/>
              </a:spcBef>
            </a:pPr>
            <a:r>
              <a:rPr lang="es-MX" sz="500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Obstáculos obtenidos</a:t>
            </a:r>
          </a:p>
        </p:txBody>
      </p:sp>
      <p:sp>
        <p:nvSpPr>
          <p:cNvPr id="3" name="Freeform 3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-3666448" y="8877588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4053951" y="3115546"/>
            <a:ext cx="13851209" cy="528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105" lvl="1" indent="-355552" algn="just">
              <a:lnSpc>
                <a:spcPts val="4677"/>
              </a:lnSpc>
              <a:buFont typeface="Arial"/>
              <a:buChar char="•"/>
            </a:pPr>
            <a:r>
              <a:rPr lang="es-MX" sz="3293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Dificult</a:t>
            </a:r>
            <a:r>
              <a:rPr lang="es-MX" sz="3293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ades iniciales al definir la metodología más adecuada (transición de ágil a cascada).</a:t>
            </a:r>
          </a:p>
          <a:p>
            <a:pPr marL="711105" lvl="1" indent="-355552" algn="just">
              <a:lnSpc>
                <a:spcPts val="4677"/>
              </a:lnSpc>
              <a:buFont typeface="Arial"/>
              <a:buChar char="•"/>
            </a:pPr>
            <a:r>
              <a:rPr lang="es-MX" sz="3293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Curva de aprendizaje técnica más alta de lo previsto, debido a herramientas y entornos nuevos.</a:t>
            </a:r>
          </a:p>
          <a:p>
            <a:pPr marL="711105" lvl="1" indent="-355552" algn="just">
              <a:lnSpc>
                <a:spcPts val="4677"/>
              </a:lnSpc>
              <a:buFont typeface="Arial"/>
              <a:buChar char="•"/>
            </a:pPr>
            <a:r>
              <a:rPr lang="es-MX" sz="3293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Limitaciones de tiempo al coincidir con la práctica profesional y requerimientos ya levantados.</a:t>
            </a:r>
          </a:p>
          <a:p>
            <a:pPr marL="711105" lvl="1" indent="-355552" algn="just">
              <a:lnSpc>
                <a:spcPts val="4677"/>
              </a:lnSpc>
              <a:buFont typeface="Arial"/>
              <a:buChar char="•"/>
            </a:pPr>
            <a:r>
              <a:rPr lang="es-MX" sz="3293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Necesidad de ajustar el enfoque de desarrollo por cambios en alcance y disponibilidad de recursos.</a:t>
            </a:r>
          </a:p>
          <a:p>
            <a:pPr marL="711105" lvl="1" indent="-355552" algn="just">
              <a:lnSpc>
                <a:spcPts val="4677"/>
              </a:lnSpc>
              <a:buFont typeface="Arial"/>
              <a:buChar char="•"/>
            </a:pPr>
            <a:r>
              <a:rPr lang="es-MX" sz="3293" u="none" strike="noStrike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Limitaciones del hardware.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9" name="Freeform 9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41405" y="3947120"/>
            <a:ext cx="3218144" cy="3042609"/>
          </a:xfrm>
          <a:custGeom>
            <a:avLst/>
            <a:gdLst/>
            <a:ahLst/>
            <a:cxnLst/>
            <a:rect l="l" t="t" r="r" b="b"/>
            <a:pathLst>
              <a:path w="3218144" h="3042609">
                <a:moveTo>
                  <a:pt x="0" y="0"/>
                </a:moveTo>
                <a:lnTo>
                  <a:pt x="3218144" y="0"/>
                </a:lnTo>
                <a:lnTo>
                  <a:pt x="3218144" y="3042609"/>
                </a:lnTo>
                <a:lnTo>
                  <a:pt x="0" y="3042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11" name="TextBox 11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6536641" y="4655920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8" y="0"/>
                </a:lnTo>
                <a:lnTo>
                  <a:pt x="3502718" y="975160"/>
                </a:lnTo>
                <a:lnTo>
                  <a:pt x="0" y="97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-3666448" y="8877588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9" y="0"/>
                </a:lnTo>
                <a:lnTo>
                  <a:pt x="7720399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Freeform 7"/>
          <p:cNvSpPr/>
          <p:nvPr/>
        </p:nvSpPr>
        <p:spPr>
          <a:xfrm>
            <a:off x="-160868" y="1143240"/>
            <a:ext cx="18609737" cy="9291919"/>
          </a:xfrm>
          <a:custGeom>
            <a:avLst/>
            <a:gdLst/>
            <a:ahLst/>
            <a:cxnLst/>
            <a:rect l="l" t="t" r="r" b="b"/>
            <a:pathLst>
              <a:path w="18609737" h="9291919">
                <a:moveTo>
                  <a:pt x="0" y="0"/>
                </a:moveTo>
                <a:lnTo>
                  <a:pt x="18609736" y="0"/>
                </a:lnTo>
                <a:lnTo>
                  <a:pt x="18609736" y="9291919"/>
                </a:lnTo>
                <a:lnTo>
                  <a:pt x="0" y="929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62"/>
            </a:stretch>
          </a:blipFill>
        </p:spPr>
        <p:txBody>
          <a:bodyPr/>
          <a:lstStyle/>
          <a:p>
            <a:endParaRPr lang="es-MX" noProof="0" dirty="0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9" name="Freeform 9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90641" y="6550668"/>
            <a:ext cx="16879833" cy="4699360"/>
          </a:xfrm>
          <a:custGeom>
            <a:avLst/>
            <a:gdLst/>
            <a:ahLst/>
            <a:cxnLst/>
            <a:rect l="l" t="t" r="r" b="b"/>
            <a:pathLst>
              <a:path w="16879833" h="4699360">
                <a:moveTo>
                  <a:pt x="0" y="0"/>
                </a:moveTo>
                <a:lnTo>
                  <a:pt x="16879833" y="0"/>
                </a:lnTo>
                <a:lnTo>
                  <a:pt x="16879833" y="4699359"/>
                </a:lnTo>
                <a:lnTo>
                  <a:pt x="0" y="4699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V="1">
            <a:off x="-1697253" y="-861340"/>
            <a:ext cx="8710335" cy="2424964"/>
          </a:xfrm>
          <a:custGeom>
            <a:avLst/>
            <a:gdLst/>
            <a:ahLst/>
            <a:cxnLst/>
            <a:rect l="l" t="t" r="r" b="b"/>
            <a:pathLst>
              <a:path w="8710335" h="2424964">
                <a:moveTo>
                  <a:pt x="0" y="2424965"/>
                </a:moveTo>
                <a:lnTo>
                  <a:pt x="8710335" y="2424965"/>
                </a:lnTo>
                <a:lnTo>
                  <a:pt x="8710335" y="0"/>
                </a:lnTo>
                <a:lnTo>
                  <a:pt x="0" y="0"/>
                </a:lnTo>
                <a:lnTo>
                  <a:pt x="0" y="24249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>
            <a:off x="14442160" y="232083"/>
            <a:ext cx="4782823" cy="1331542"/>
          </a:xfrm>
          <a:custGeom>
            <a:avLst/>
            <a:gdLst/>
            <a:ahLst/>
            <a:cxnLst/>
            <a:rect l="l" t="t" r="r" b="b"/>
            <a:pathLst>
              <a:path w="4782823" h="1331542">
                <a:moveTo>
                  <a:pt x="0" y="0"/>
                </a:moveTo>
                <a:lnTo>
                  <a:pt x="4782823" y="0"/>
                </a:lnTo>
                <a:lnTo>
                  <a:pt x="4782823" y="1331542"/>
                </a:lnTo>
                <a:lnTo>
                  <a:pt x="0" y="1331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>
            <a:off x="10312986" y="2364427"/>
            <a:ext cx="8258348" cy="6696770"/>
          </a:xfrm>
          <a:custGeom>
            <a:avLst/>
            <a:gdLst/>
            <a:ahLst/>
            <a:cxnLst/>
            <a:rect l="l" t="t" r="r" b="b"/>
            <a:pathLst>
              <a:path w="8258348" h="6696770">
                <a:moveTo>
                  <a:pt x="0" y="0"/>
                </a:moveTo>
                <a:lnTo>
                  <a:pt x="8258348" y="0"/>
                </a:lnTo>
                <a:lnTo>
                  <a:pt x="8258348" y="6696770"/>
                </a:lnTo>
                <a:lnTo>
                  <a:pt x="0" y="6696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2010854" y="1939612"/>
            <a:ext cx="6175811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59"/>
              </a:lnSpc>
              <a:spcBef>
                <a:spcPct val="0"/>
              </a:spcBef>
            </a:pPr>
            <a:r>
              <a:rPr lang="es-MX" sz="6000" b="1" noProof="0" dirty="0">
                <a:solidFill>
                  <a:srgbClr val="006577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CONCLUSIÓN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9999" y="3103567"/>
            <a:ext cx="9277520" cy="637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59"/>
              </a:lnSpc>
              <a:buFont typeface="Arial"/>
              <a:buChar char="•"/>
            </a:pPr>
            <a:r>
              <a:rPr lang="es-MX" sz="3000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En camino al cumplimiento de los objetivos específicos del proyecto.</a:t>
            </a:r>
          </a:p>
          <a:p>
            <a:pPr marL="647700" lvl="1" indent="-323850" algn="just">
              <a:lnSpc>
                <a:spcPts val="4259"/>
              </a:lnSpc>
              <a:buFont typeface="Arial"/>
              <a:buChar char="•"/>
            </a:pPr>
            <a:r>
              <a:rPr lang="es-MX" sz="3000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Transformación del proceso manual en un sistema centralizado y trazable.</a:t>
            </a:r>
          </a:p>
          <a:p>
            <a:pPr marL="647700" lvl="1" indent="-323850" algn="just">
              <a:lnSpc>
                <a:spcPts val="4259"/>
              </a:lnSpc>
              <a:buFont typeface="Arial"/>
              <a:buChar char="•"/>
            </a:pPr>
            <a:r>
              <a:rPr lang="es-MX" sz="3000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Impacto en la organización: eficiencia, orden y mejor toma de decisiones.</a:t>
            </a:r>
          </a:p>
          <a:p>
            <a:pPr marL="647700" lvl="1" indent="-323850" algn="just">
              <a:lnSpc>
                <a:spcPts val="4259"/>
              </a:lnSpc>
              <a:buFont typeface="Arial"/>
              <a:buChar char="•"/>
            </a:pPr>
            <a:r>
              <a:rPr lang="es-MX" sz="3000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Impacto en los usuarios: claridad, control de plazos y reducción de trabajo operativo.</a:t>
            </a:r>
          </a:p>
          <a:p>
            <a:pPr marL="647700" lvl="1" indent="-323850" algn="just">
              <a:lnSpc>
                <a:spcPts val="4259"/>
              </a:lnSpc>
              <a:buFont typeface="Arial"/>
              <a:buChar char="•"/>
            </a:pPr>
            <a:r>
              <a:rPr lang="es-MX" sz="3000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Valor agregado: alertas automáticas y reportes estratégicos.</a:t>
            </a:r>
          </a:p>
          <a:p>
            <a:pPr marL="647700" lvl="1" indent="-323850" algn="just">
              <a:lnSpc>
                <a:spcPts val="4259"/>
              </a:lnSpc>
              <a:buFont typeface="Arial"/>
              <a:buChar char="•"/>
            </a:pPr>
            <a:r>
              <a:rPr lang="es-MX" sz="3000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Proyecto académico–profesional exitoso con aporte real al cliente.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9" name="Freeform 9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06944" y="1874339"/>
            <a:ext cx="7451936" cy="7086113"/>
          </a:xfrm>
          <a:custGeom>
            <a:avLst/>
            <a:gdLst/>
            <a:ahLst/>
            <a:cxnLst/>
            <a:rect l="l" t="t" r="r" b="b"/>
            <a:pathLst>
              <a:path w="7451936" h="7086113">
                <a:moveTo>
                  <a:pt x="0" y="0"/>
                </a:moveTo>
                <a:lnTo>
                  <a:pt x="7451936" y="0"/>
                </a:lnTo>
                <a:lnTo>
                  <a:pt x="7451936" y="7086113"/>
                </a:lnTo>
                <a:lnTo>
                  <a:pt x="0" y="708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846483" y="2395159"/>
            <a:ext cx="9114761" cy="615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1"/>
              </a:lnSpc>
            </a:pPr>
            <a:r>
              <a:rPr lang="es-MX" sz="2833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Actualmente, los procesos se gestionan de manera manual o con planillas Excel dispersas, lo que genera:</a:t>
            </a:r>
          </a:p>
          <a:p>
            <a:pPr marL="611659" lvl="1" indent="-305829" algn="l">
              <a:lnSpc>
                <a:spcPts val="4901"/>
              </a:lnSpc>
              <a:buFont typeface="Arial"/>
              <a:buChar char="•"/>
            </a:pPr>
            <a:r>
              <a:rPr lang="es-MX" sz="2833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Duplicación, errores y pérdida de datos.</a:t>
            </a:r>
          </a:p>
          <a:p>
            <a:pPr marL="611659" lvl="1" indent="-305829" algn="l">
              <a:lnSpc>
                <a:spcPts val="4901"/>
              </a:lnSpc>
              <a:buFont typeface="Arial"/>
              <a:buChar char="•"/>
            </a:pPr>
            <a:r>
              <a:rPr lang="es-MX" sz="2833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Sin trazabilidad ni historial entre etapas</a:t>
            </a:r>
          </a:p>
          <a:p>
            <a:pPr marL="611659" lvl="1" indent="-305829" algn="l">
              <a:lnSpc>
                <a:spcPts val="4901"/>
              </a:lnSpc>
              <a:buFont typeface="Arial"/>
              <a:buChar char="•"/>
            </a:pPr>
            <a:r>
              <a:rPr lang="es-MX" sz="2833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Poco control de plazos: no hay alertas ni seguimiento de vencimientos</a:t>
            </a:r>
          </a:p>
          <a:p>
            <a:pPr marL="611659" lvl="1" indent="-305829" algn="l">
              <a:lnSpc>
                <a:spcPts val="4901"/>
              </a:lnSpc>
              <a:buFont typeface="Arial"/>
              <a:buChar char="•"/>
            </a:pPr>
            <a:r>
              <a:rPr lang="es-MX" sz="2833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Falta de visibilidad global: consultores no ven el avance de sus procesos y jefaturas no identifican atrasos ni carga de trabajo</a:t>
            </a:r>
          </a:p>
        </p:txBody>
      </p:sp>
      <p:sp>
        <p:nvSpPr>
          <p:cNvPr id="4" name="Freeform 4"/>
          <p:cNvSpPr/>
          <p:nvPr/>
        </p:nvSpPr>
        <p:spPr>
          <a:xfrm>
            <a:off x="10989529" y="7545722"/>
            <a:ext cx="12302963" cy="3425155"/>
          </a:xfrm>
          <a:custGeom>
            <a:avLst/>
            <a:gdLst/>
            <a:ahLst/>
            <a:cxnLst/>
            <a:rect l="l" t="t" r="r" b="b"/>
            <a:pathLst>
              <a:path w="12302963" h="3425155">
                <a:moveTo>
                  <a:pt x="0" y="0"/>
                </a:moveTo>
                <a:lnTo>
                  <a:pt x="12302963" y="0"/>
                </a:lnTo>
                <a:lnTo>
                  <a:pt x="12302963" y="3425156"/>
                </a:lnTo>
                <a:lnTo>
                  <a:pt x="0" y="3425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Freeform 5"/>
          <p:cNvSpPr/>
          <p:nvPr/>
        </p:nvSpPr>
        <p:spPr>
          <a:xfrm flipV="1">
            <a:off x="8739473" y="-1329256"/>
            <a:ext cx="13673939" cy="3806836"/>
          </a:xfrm>
          <a:custGeom>
            <a:avLst/>
            <a:gdLst/>
            <a:ahLst/>
            <a:cxnLst/>
            <a:rect l="l" t="t" r="r" b="b"/>
            <a:pathLst>
              <a:path w="13673939" h="3806836">
                <a:moveTo>
                  <a:pt x="0" y="3806836"/>
                </a:moveTo>
                <a:lnTo>
                  <a:pt x="13673939" y="3806836"/>
                </a:lnTo>
                <a:lnTo>
                  <a:pt x="13673939" y="0"/>
                </a:lnTo>
                <a:lnTo>
                  <a:pt x="0" y="0"/>
                </a:lnTo>
                <a:lnTo>
                  <a:pt x="0" y="38068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-1831561" y="8906301"/>
            <a:ext cx="8364038" cy="2328555"/>
          </a:xfrm>
          <a:custGeom>
            <a:avLst/>
            <a:gdLst/>
            <a:ahLst/>
            <a:cxnLst/>
            <a:rect l="l" t="t" r="r" b="b"/>
            <a:pathLst>
              <a:path w="8364038" h="2328555">
                <a:moveTo>
                  <a:pt x="0" y="0"/>
                </a:moveTo>
                <a:lnTo>
                  <a:pt x="8364038" y="0"/>
                </a:lnTo>
                <a:lnTo>
                  <a:pt x="8364038" y="2328555"/>
                </a:lnTo>
                <a:lnTo>
                  <a:pt x="0" y="2328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846483" y="1502624"/>
            <a:ext cx="757936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s-MX" sz="5000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Problemática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9" name="Freeform 9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2733" y="6831287"/>
            <a:ext cx="13751267" cy="3828364"/>
          </a:xfrm>
          <a:custGeom>
            <a:avLst/>
            <a:gdLst/>
            <a:ahLst/>
            <a:cxnLst/>
            <a:rect l="l" t="t" r="r" b="b"/>
            <a:pathLst>
              <a:path w="13751267" h="3828364">
                <a:moveTo>
                  <a:pt x="0" y="0"/>
                </a:moveTo>
                <a:lnTo>
                  <a:pt x="13751267" y="0"/>
                </a:lnTo>
                <a:lnTo>
                  <a:pt x="13751267" y="3828364"/>
                </a:lnTo>
                <a:lnTo>
                  <a:pt x="0" y="382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10708671" y="-732273"/>
            <a:ext cx="10863731" cy="3024472"/>
          </a:xfrm>
          <a:custGeom>
            <a:avLst/>
            <a:gdLst/>
            <a:ahLst/>
            <a:cxnLst/>
            <a:rect l="l" t="t" r="r" b="b"/>
            <a:pathLst>
              <a:path w="10863731" h="3024472">
                <a:moveTo>
                  <a:pt x="10863732" y="3024472"/>
                </a:moveTo>
                <a:lnTo>
                  <a:pt x="0" y="3024472"/>
                </a:lnTo>
                <a:lnTo>
                  <a:pt x="0" y="0"/>
                </a:lnTo>
                <a:lnTo>
                  <a:pt x="10863732" y="0"/>
                </a:lnTo>
                <a:lnTo>
                  <a:pt x="10863732" y="30244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>
            <a:off x="-508330" y="336324"/>
            <a:ext cx="4973947" cy="1384751"/>
          </a:xfrm>
          <a:custGeom>
            <a:avLst/>
            <a:gdLst/>
            <a:ahLst/>
            <a:cxnLst/>
            <a:rect l="l" t="t" r="r" b="b"/>
            <a:pathLst>
              <a:path w="4973947" h="1384751">
                <a:moveTo>
                  <a:pt x="0" y="0"/>
                </a:moveTo>
                <a:lnTo>
                  <a:pt x="4973947" y="0"/>
                </a:lnTo>
                <a:lnTo>
                  <a:pt x="4973947" y="1384752"/>
                </a:lnTo>
                <a:lnTo>
                  <a:pt x="0" y="138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771907" y="1416899"/>
            <a:ext cx="6953208" cy="175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s-MX" sz="4999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Solución</a:t>
            </a:r>
          </a:p>
          <a:p>
            <a:pPr algn="just">
              <a:lnSpc>
                <a:spcPts val="2662"/>
              </a:lnSpc>
            </a:pPr>
            <a:r>
              <a:rPr lang="es-MX" sz="2200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Desarrollo de una plataforma web bajo comunicación cliente-servidor, accesible vía internet y optimizada para computadores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41301" y="1302599"/>
            <a:ext cx="9153764" cy="864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231" lvl="1" indent="-240616" algn="l">
              <a:lnSpc>
                <a:spcPts val="3856"/>
              </a:lnSpc>
              <a:buFont typeface="Arial"/>
              <a:buChar char="•"/>
            </a:pPr>
            <a:r>
              <a:rPr lang="es-MX" sz="2228" b="1" noProof="0" dirty="0">
                <a:solidFill>
                  <a:srgbClr val="00657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Gestión de solicitudes </a:t>
            </a:r>
          </a:p>
          <a:p>
            <a:pPr marL="962462" lvl="2" indent="-320821" algn="l">
              <a:lnSpc>
                <a:spcPts val="3856"/>
              </a:lnSpc>
              <a:buFont typeface="Arial"/>
              <a:buChar char="⚬"/>
            </a:pPr>
            <a:r>
              <a:rPr lang="es-MX" sz="2228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Sistema modular de 7 módulos interconectados que automatiza el ciclo completo: desde la creación de la solicitud, reclutamiento y publicación, presentación de candidatos, evaluación </a:t>
            </a:r>
            <a:r>
              <a:rPr lang="es-MX" sz="2228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psicolaboral</a:t>
            </a:r>
            <a:r>
              <a:rPr lang="es-MX" sz="2228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, gestión de contrataciones, hasta el cierre del proceso con control de vacantes.</a:t>
            </a:r>
          </a:p>
          <a:p>
            <a:pPr marL="481231" lvl="1" indent="-240616" algn="l">
              <a:lnSpc>
                <a:spcPts val="3856"/>
              </a:lnSpc>
              <a:buFont typeface="Arial"/>
              <a:buChar char="•"/>
            </a:pPr>
            <a:r>
              <a:rPr lang="es-MX" sz="2228" b="1" noProof="0" dirty="0">
                <a:solidFill>
                  <a:srgbClr val="00657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Registro único y trazabilidad completa</a:t>
            </a:r>
          </a:p>
          <a:p>
            <a:pPr marL="962462" lvl="2" indent="-320821" algn="l">
              <a:lnSpc>
                <a:spcPts val="3856"/>
              </a:lnSpc>
              <a:buFont typeface="Arial"/>
              <a:buChar char="⚬"/>
            </a:pPr>
            <a:r>
              <a:rPr lang="es-MX" sz="2228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Sistema de auditoría automático que registra estados, fechas, usuario responsable y su detalle</a:t>
            </a:r>
          </a:p>
          <a:p>
            <a:pPr marL="481231" lvl="1" indent="-240616" algn="l">
              <a:lnSpc>
                <a:spcPts val="3856"/>
              </a:lnSpc>
              <a:buFont typeface="Arial"/>
              <a:buChar char="•"/>
            </a:pPr>
            <a:r>
              <a:rPr lang="es-MX" sz="2228" b="1" noProof="0" dirty="0">
                <a:solidFill>
                  <a:srgbClr val="00657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Control inteligente de plazos con alertas progresivas</a:t>
            </a:r>
          </a:p>
          <a:p>
            <a:pPr marL="962462" lvl="2" indent="-320821" algn="l">
              <a:lnSpc>
                <a:spcPts val="3856"/>
              </a:lnSpc>
              <a:buFont typeface="Arial"/>
              <a:buChar char="⚬"/>
            </a:pPr>
            <a:r>
              <a:rPr lang="es-MX" sz="2228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Motor de notificaciones que calcula vencimientos (días hábiles + feriados chilenos), que genera avisos de hitos a trabajadores</a:t>
            </a:r>
          </a:p>
          <a:p>
            <a:pPr marL="481231" lvl="1" indent="-240616" algn="l">
              <a:lnSpc>
                <a:spcPts val="3856"/>
              </a:lnSpc>
              <a:buFont typeface="Arial"/>
              <a:buChar char="•"/>
            </a:pPr>
            <a:r>
              <a:rPr lang="es-MX" sz="2228" b="1" noProof="0" dirty="0" err="1">
                <a:solidFill>
                  <a:srgbClr val="00657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Dashboard</a:t>
            </a:r>
            <a:r>
              <a:rPr lang="es-MX" sz="2228" b="1" noProof="0" dirty="0">
                <a:solidFill>
                  <a:srgbClr val="00657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de gestión operacional con actualización en tiempo real</a:t>
            </a:r>
          </a:p>
          <a:p>
            <a:pPr marL="962462" lvl="2" indent="-320821" algn="l">
              <a:lnSpc>
                <a:spcPts val="3856"/>
              </a:lnSpc>
              <a:buFont typeface="Arial"/>
              <a:buChar char="⚬"/>
            </a:pPr>
            <a:r>
              <a:rPr lang="es-MX" sz="2228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con filtros dinámicos por cliente, consultor, tipo de servicio y rango de fechas</a:t>
            </a:r>
          </a:p>
        </p:txBody>
      </p:sp>
      <p:sp>
        <p:nvSpPr>
          <p:cNvPr id="7" name="Freeform 7"/>
          <p:cNvSpPr/>
          <p:nvPr/>
        </p:nvSpPr>
        <p:spPr>
          <a:xfrm>
            <a:off x="1978643" y="4034235"/>
            <a:ext cx="5746471" cy="5224065"/>
          </a:xfrm>
          <a:custGeom>
            <a:avLst/>
            <a:gdLst/>
            <a:ahLst/>
            <a:cxnLst/>
            <a:rect l="l" t="t" r="r" b="b"/>
            <a:pathLst>
              <a:path w="5746471" h="5224065">
                <a:moveTo>
                  <a:pt x="0" y="0"/>
                </a:moveTo>
                <a:lnTo>
                  <a:pt x="5746472" y="0"/>
                </a:lnTo>
                <a:lnTo>
                  <a:pt x="5746472" y="5224065"/>
                </a:lnTo>
                <a:lnTo>
                  <a:pt x="0" y="5224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9" name="Freeform 9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1091" y="1028700"/>
            <a:ext cx="5230711" cy="3853741"/>
          </a:xfrm>
          <a:custGeom>
            <a:avLst/>
            <a:gdLst/>
            <a:ahLst/>
            <a:cxnLst/>
            <a:rect l="l" t="t" r="r" b="b"/>
            <a:pathLst>
              <a:path w="5230711" h="3853741">
                <a:moveTo>
                  <a:pt x="0" y="0"/>
                </a:moveTo>
                <a:lnTo>
                  <a:pt x="5230710" y="0"/>
                </a:lnTo>
                <a:lnTo>
                  <a:pt x="5230710" y="3853741"/>
                </a:lnTo>
                <a:lnTo>
                  <a:pt x="0" y="3853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78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3082989" y="5020077"/>
            <a:ext cx="12321429" cy="115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35"/>
              </a:lnSpc>
              <a:spcBef>
                <a:spcPct val="0"/>
              </a:spcBef>
            </a:pPr>
            <a:r>
              <a:rPr lang="es-MX" sz="7550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Obje</a:t>
            </a:r>
            <a:r>
              <a:rPr lang="es-MX" sz="7550" b="1" u="none" strike="noStrike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tivo General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67136" y="6563063"/>
            <a:ext cx="12537283" cy="234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s-MX" sz="3599" spc="179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Desarrollar una aplicación web modular que permita registrar y dar trazabilidad a los procesos de reclutamiento, selección y evaluación </a:t>
            </a:r>
            <a:r>
              <a:rPr lang="es-MX" sz="3599" spc="179" noProof="0" dirty="0" err="1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psicolaboral</a:t>
            </a:r>
            <a:r>
              <a:rPr lang="es-MX" sz="3599" spc="179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11859059" y="-793747"/>
            <a:ext cx="9445900" cy="2629746"/>
          </a:xfrm>
          <a:custGeom>
            <a:avLst/>
            <a:gdLst/>
            <a:ahLst/>
            <a:cxnLst/>
            <a:rect l="l" t="t" r="r" b="b"/>
            <a:pathLst>
              <a:path w="9445900" h="2629746">
                <a:moveTo>
                  <a:pt x="0" y="0"/>
                </a:moveTo>
                <a:lnTo>
                  <a:pt x="9445901" y="0"/>
                </a:lnTo>
                <a:lnTo>
                  <a:pt x="9445901" y="2629746"/>
                </a:lnTo>
                <a:lnTo>
                  <a:pt x="0" y="2629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6" name="Freeform 6"/>
          <p:cNvSpPr/>
          <p:nvPr/>
        </p:nvSpPr>
        <p:spPr>
          <a:xfrm>
            <a:off x="15767170" y="3155357"/>
            <a:ext cx="4031826" cy="1122464"/>
          </a:xfrm>
          <a:custGeom>
            <a:avLst/>
            <a:gdLst/>
            <a:ahLst/>
            <a:cxnLst/>
            <a:rect l="l" t="t" r="r" b="b"/>
            <a:pathLst>
              <a:path w="4031826" h="1122464">
                <a:moveTo>
                  <a:pt x="0" y="0"/>
                </a:moveTo>
                <a:lnTo>
                  <a:pt x="4031826" y="0"/>
                </a:lnTo>
                <a:lnTo>
                  <a:pt x="4031826" y="1122464"/>
                </a:lnTo>
                <a:lnTo>
                  <a:pt x="0" y="1122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7" name="Freeform 7"/>
          <p:cNvSpPr/>
          <p:nvPr/>
        </p:nvSpPr>
        <p:spPr>
          <a:xfrm>
            <a:off x="356458" y="1835999"/>
            <a:ext cx="4739059" cy="1319358"/>
          </a:xfrm>
          <a:custGeom>
            <a:avLst/>
            <a:gdLst/>
            <a:ahLst/>
            <a:cxnLst/>
            <a:rect l="l" t="t" r="r" b="b"/>
            <a:pathLst>
              <a:path w="4739059" h="1319358">
                <a:moveTo>
                  <a:pt x="0" y="0"/>
                </a:moveTo>
                <a:lnTo>
                  <a:pt x="4739060" y="0"/>
                </a:lnTo>
                <a:lnTo>
                  <a:pt x="4739060" y="1319358"/>
                </a:lnTo>
                <a:lnTo>
                  <a:pt x="0" y="1319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8" name="Freeform 8"/>
          <p:cNvSpPr/>
          <p:nvPr/>
        </p:nvSpPr>
        <p:spPr>
          <a:xfrm>
            <a:off x="-4002642" y="3643051"/>
            <a:ext cx="7310486" cy="2035245"/>
          </a:xfrm>
          <a:custGeom>
            <a:avLst/>
            <a:gdLst/>
            <a:ahLst/>
            <a:cxnLst/>
            <a:rect l="l" t="t" r="r" b="b"/>
            <a:pathLst>
              <a:path w="7310486" h="2035245">
                <a:moveTo>
                  <a:pt x="0" y="0"/>
                </a:moveTo>
                <a:lnTo>
                  <a:pt x="7310486" y="0"/>
                </a:lnTo>
                <a:lnTo>
                  <a:pt x="7310486" y="2035245"/>
                </a:lnTo>
                <a:lnTo>
                  <a:pt x="0" y="203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10" name="Freeform 10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77945" y="4167992"/>
            <a:ext cx="12166077" cy="0"/>
          </a:xfrm>
          <a:prstGeom prst="line">
            <a:avLst/>
          </a:prstGeom>
          <a:ln w="114300" cap="rnd">
            <a:solidFill>
              <a:srgbClr val="06AF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8666782" y="3715993"/>
            <a:ext cx="954435" cy="903998"/>
            <a:chOff x="0" y="0"/>
            <a:chExt cx="85814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8149" cy="812800"/>
            </a:xfrm>
            <a:custGeom>
              <a:avLst/>
              <a:gdLst/>
              <a:ahLst/>
              <a:cxnLst/>
              <a:rect l="l" t="t" r="r" b="b"/>
              <a:pathLst>
                <a:path w="858149" h="812800">
                  <a:moveTo>
                    <a:pt x="429074" y="0"/>
                  </a:moveTo>
                  <a:cubicBezTo>
                    <a:pt x="192103" y="0"/>
                    <a:pt x="0" y="181951"/>
                    <a:pt x="0" y="406400"/>
                  </a:cubicBezTo>
                  <a:cubicBezTo>
                    <a:pt x="0" y="630849"/>
                    <a:pt x="192103" y="812800"/>
                    <a:pt x="429074" y="812800"/>
                  </a:cubicBezTo>
                  <a:cubicBezTo>
                    <a:pt x="666046" y="812800"/>
                    <a:pt x="858149" y="630849"/>
                    <a:pt x="858149" y="406400"/>
                  </a:cubicBezTo>
                  <a:cubicBezTo>
                    <a:pt x="858149" y="181951"/>
                    <a:pt x="666046" y="0"/>
                    <a:pt x="429074" y="0"/>
                  </a:cubicBezTo>
                  <a:close/>
                </a:path>
              </a:pathLst>
            </a:custGeom>
            <a:solidFill>
              <a:srgbClr val="1FBBD2"/>
            </a:solidFill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0451" y="76200"/>
              <a:ext cx="697246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s-MX" noProof="0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02843" y="3715993"/>
            <a:ext cx="954435" cy="903998"/>
            <a:chOff x="0" y="0"/>
            <a:chExt cx="85814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8149" cy="812800"/>
            </a:xfrm>
            <a:custGeom>
              <a:avLst/>
              <a:gdLst/>
              <a:ahLst/>
              <a:cxnLst/>
              <a:rect l="l" t="t" r="r" b="b"/>
              <a:pathLst>
                <a:path w="858149" h="812800">
                  <a:moveTo>
                    <a:pt x="429074" y="0"/>
                  </a:moveTo>
                  <a:cubicBezTo>
                    <a:pt x="192103" y="0"/>
                    <a:pt x="0" y="181951"/>
                    <a:pt x="0" y="406400"/>
                  </a:cubicBezTo>
                  <a:cubicBezTo>
                    <a:pt x="0" y="630849"/>
                    <a:pt x="192103" y="812800"/>
                    <a:pt x="429074" y="812800"/>
                  </a:cubicBezTo>
                  <a:cubicBezTo>
                    <a:pt x="666046" y="812800"/>
                    <a:pt x="858149" y="630849"/>
                    <a:pt x="858149" y="406400"/>
                  </a:cubicBezTo>
                  <a:cubicBezTo>
                    <a:pt x="858149" y="181951"/>
                    <a:pt x="666046" y="0"/>
                    <a:pt x="429074" y="0"/>
                  </a:cubicBezTo>
                  <a:close/>
                </a:path>
              </a:pathLst>
            </a:custGeom>
            <a:solidFill>
              <a:srgbClr val="1FBBD2"/>
            </a:solidFill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0451" y="76200"/>
              <a:ext cx="697246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s-MX" noProof="0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57878" y="3715993"/>
            <a:ext cx="954435" cy="903998"/>
            <a:chOff x="0" y="0"/>
            <a:chExt cx="858149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8149" cy="812800"/>
            </a:xfrm>
            <a:custGeom>
              <a:avLst/>
              <a:gdLst/>
              <a:ahLst/>
              <a:cxnLst/>
              <a:rect l="l" t="t" r="r" b="b"/>
              <a:pathLst>
                <a:path w="858149" h="812800">
                  <a:moveTo>
                    <a:pt x="429074" y="0"/>
                  </a:moveTo>
                  <a:cubicBezTo>
                    <a:pt x="192103" y="0"/>
                    <a:pt x="0" y="181951"/>
                    <a:pt x="0" y="406400"/>
                  </a:cubicBezTo>
                  <a:cubicBezTo>
                    <a:pt x="0" y="630849"/>
                    <a:pt x="192103" y="812800"/>
                    <a:pt x="429074" y="812800"/>
                  </a:cubicBezTo>
                  <a:cubicBezTo>
                    <a:pt x="666046" y="812800"/>
                    <a:pt x="858149" y="630849"/>
                    <a:pt x="858149" y="406400"/>
                  </a:cubicBezTo>
                  <a:cubicBezTo>
                    <a:pt x="858149" y="181951"/>
                    <a:pt x="666046" y="0"/>
                    <a:pt x="429074" y="0"/>
                  </a:cubicBezTo>
                  <a:close/>
                </a:path>
              </a:pathLst>
            </a:custGeom>
            <a:solidFill>
              <a:srgbClr val="1FBBD2"/>
            </a:solidFill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0451" y="76200"/>
              <a:ext cx="697246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 lang="es-MX" noProof="0"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132404" y="542749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5" y="0"/>
                </a:lnTo>
                <a:lnTo>
                  <a:pt x="2791845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3" name="Freeform 13"/>
          <p:cNvSpPr/>
          <p:nvPr/>
        </p:nvSpPr>
        <p:spPr>
          <a:xfrm>
            <a:off x="12588120" y="8557461"/>
            <a:ext cx="7720398" cy="2149365"/>
          </a:xfrm>
          <a:custGeom>
            <a:avLst/>
            <a:gdLst/>
            <a:ahLst/>
            <a:cxnLst/>
            <a:rect l="l" t="t" r="r" b="b"/>
            <a:pathLst>
              <a:path w="7720398" h="2149365">
                <a:moveTo>
                  <a:pt x="0" y="0"/>
                </a:moveTo>
                <a:lnTo>
                  <a:pt x="7720398" y="0"/>
                </a:lnTo>
                <a:lnTo>
                  <a:pt x="7720398" y="2149365"/>
                </a:lnTo>
                <a:lnTo>
                  <a:pt x="0" y="2149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4" name="Freeform 14"/>
          <p:cNvSpPr/>
          <p:nvPr/>
        </p:nvSpPr>
        <p:spPr>
          <a:xfrm>
            <a:off x="16211260" y="5717494"/>
            <a:ext cx="3502718" cy="975160"/>
          </a:xfrm>
          <a:custGeom>
            <a:avLst/>
            <a:gdLst/>
            <a:ahLst/>
            <a:cxnLst/>
            <a:rect l="l" t="t" r="r" b="b"/>
            <a:pathLst>
              <a:path w="3502718" h="975160">
                <a:moveTo>
                  <a:pt x="0" y="0"/>
                </a:moveTo>
                <a:lnTo>
                  <a:pt x="3502718" y="0"/>
                </a:lnTo>
                <a:lnTo>
                  <a:pt x="3502718" y="975160"/>
                </a:lnTo>
                <a:lnTo>
                  <a:pt x="0" y="97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5" name="Freeform 15"/>
          <p:cNvSpPr/>
          <p:nvPr/>
        </p:nvSpPr>
        <p:spPr>
          <a:xfrm flipV="1">
            <a:off x="-3769927" y="-874865"/>
            <a:ext cx="10183980" cy="2835228"/>
          </a:xfrm>
          <a:custGeom>
            <a:avLst/>
            <a:gdLst/>
            <a:ahLst/>
            <a:cxnLst/>
            <a:rect l="l" t="t" r="r" b="b"/>
            <a:pathLst>
              <a:path w="10183980" h="2835228">
                <a:moveTo>
                  <a:pt x="0" y="2835228"/>
                </a:moveTo>
                <a:lnTo>
                  <a:pt x="10183980" y="2835228"/>
                </a:lnTo>
                <a:lnTo>
                  <a:pt x="10183980" y="0"/>
                </a:lnTo>
                <a:lnTo>
                  <a:pt x="0" y="0"/>
                </a:lnTo>
                <a:lnTo>
                  <a:pt x="0" y="28352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9060910" y="3996542"/>
            <a:ext cx="31086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9"/>
              </a:lnSpc>
              <a:spcBef>
                <a:spcPct val="0"/>
              </a:spcBef>
            </a:pPr>
            <a:r>
              <a:rPr lang="es-MX" sz="2299" b="1" u="none" strike="noStrike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75788" y="3977492"/>
            <a:ext cx="31086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9"/>
              </a:lnSpc>
            </a:pPr>
            <a:r>
              <a:rPr lang="es-MX" sz="22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77945" y="3996542"/>
            <a:ext cx="31086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9"/>
              </a:lnSpc>
            </a:pPr>
            <a:r>
              <a:rPr lang="es-MX" sz="22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418263" y="1405726"/>
            <a:ext cx="6926417" cy="1928320"/>
          </a:xfrm>
          <a:custGeom>
            <a:avLst/>
            <a:gdLst/>
            <a:ahLst/>
            <a:cxnLst/>
            <a:rect l="l" t="t" r="r" b="b"/>
            <a:pathLst>
              <a:path w="6926417" h="1928320">
                <a:moveTo>
                  <a:pt x="0" y="0"/>
                </a:moveTo>
                <a:lnTo>
                  <a:pt x="6926417" y="0"/>
                </a:lnTo>
                <a:lnTo>
                  <a:pt x="6926417" y="1928320"/>
                </a:lnTo>
                <a:lnTo>
                  <a:pt x="0" y="192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20" name="TextBox 20"/>
          <p:cNvSpPr txBox="1"/>
          <p:nvPr/>
        </p:nvSpPr>
        <p:spPr>
          <a:xfrm>
            <a:off x="3621736" y="1870280"/>
            <a:ext cx="11044527" cy="115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35"/>
              </a:lnSpc>
              <a:spcBef>
                <a:spcPct val="0"/>
              </a:spcBef>
            </a:pPr>
            <a:r>
              <a:rPr lang="es-MX" sz="7550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Objetivos Específicos</a:t>
            </a:r>
          </a:p>
        </p:txBody>
      </p:sp>
      <p:sp>
        <p:nvSpPr>
          <p:cNvPr id="21" name="Freeform 21"/>
          <p:cNvSpPr/>
          <p:nvPr/>
        </p:nvSpPr>
        <p:spPr>
          <a:xfrm>
            <a:off x="4340558" y="8481048"/>
            <a:ext cx="2791846" cy="777252"/>
          </a:xfrm>
          <a:custGeom>
            <a:avLst/>
            <a:gdLst/>
            <a:ahLst/>
            <a:cxnLst/>
            <a:rect l="l" t="t" r="r" b="b"/>
            <a:pathLst>
              <a:path w="2791846" h="777252">
                <a:moveTo>
                  <a:pt x="0" y="0"/>
                </a:moveTo>
                <a:lnTo>
                  <a:pt x="2791846" y="0"/>
                </a:lnTo>
                <a:lnTo>
                  <a:pt x="2791846" y="777252"/>
                </a:lnTo>
                <a:lnTo>
                  <a:pt x="0" y="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22" name="Group 22"/>
          <p:cNvGrpSpPr/>
          <p:nvPr/>
        </p:nvGrpSpPr>
        <p:grpSpPr>
          <a:xfrm>
            <a:off x="541360" y="5085683"/>
            <a:ext cx="4987470" cy="2701532"/>
            <a:chOff x="0" y="0"/>
            <a:chExt cx="2156922" cy="11683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56922" cy="1168326"/>
            </a:xfrm>
            <a:custGeom>
              <a:avLst/>
              <a:gdLst/>
              <a:ahLst/>
              <a:cxnLst/>
              <a:rect l="l" t="t" r="r" b="b"/>
              <a:pathLst>
                <a:path w="2156922" h="1168326">
                  <a:moveTo>
                    <a:pt x="51225" y="0"/>
                  </a:moveTo>
                  <a:lnTo>
                    <a:pt x="2105697" y="0"/>
                  </a:lnTo>
                  <a:cubicBezTo>
                    <a:pt x="2119282" y="0"/>
                    <a:pt x="2132312" y="5397"/>
                    <a:pt x="2141918" y="15003"/>
                  </a:cubicBezTo>
                  <a:cubicBezTo>
                    <a:pt x="2151525" y="24610"/>
                    <a:pt x="2156922" y="37639"/>
                    <a:pt x="2156922" y="51225"/>
                  </a:cubicBezTo>
                  <a:lnTo>
                    <a:pt x="2156922" y="1117101"/>
                  </a:lnTo>
                  <a:cubicBezTo>
                    <a:pt x="2156922" y="1130687"/>
                    <a:pt x="2151525" y="1143716"/>
                    <a:pt x="2141918" y="1153323"/>
                  </a:cubicBezTo>
                  <a:cubicBezTo>
                    <a:pt x="2132312" y="1162930"/>
                    <a:pt x="2119282" y="1168326"/>
                    <a:pt x="2105697" y="1168326"/>
                  </a:cubicBezTo>
                  <a:lnTo>
                    <a:pt x="51225" y="1168326"/>
                  </a:lnTo>
                  <a:cubicBezTo>
                    <a:pt x="37639" y="1168326"/>
                    <a:pt x="24610" y="1162930"/>
                    <a:pt x="15003" y="1153323"/>
                  </a:cubicBezTo>
                  <a:cubicBezTo>
                    <a:pt x="5397" y="1143716"/>
                    <a:pt x="0" y="1130687"/>
                    <a:pt x="0" y="1117101"/>
                  </a:cubicBezTo>
                  <a:lnTo>
                    <a:pt x="0" y="51225"/>
                  </a:lnTo>
                  <a:cubicBezTo>
                    <a:pt x="0" y="37639"/>
                    <a:pt x="5397" y="24610"/>
                    <a:pt x="15003" y="15003"/>
                  </a:cubicBezTo>
                  <a:cubicBezTo>
                    <a:pt x="24610" y="5397"/>
                    <a:pt x="37639" y="0"/>
                    <a:pt x="51225" y="0"/>
                  </a:cubicBezTo>
                  <a:close/>
                </a:path>
              </a:pathLst>
            </a:custGeom>
            <a:solidFill>
              <a:srgbClr val="B1F4F6"/>
            </a:solidFill>
            <a:ln w="57150" cap="rnd">
              <a:solidFill>
                <a:srgbClr val="06AFBE"/>
              </a:solidFill>
              <a:prstDash val="solid"/>
              <a:round/>
            </a:ln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2156922" cy="125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519"/>
                </a:lnSpc>
                <a:spcBef>
                  <a:spcPct val="0"/>
                </a:spcBef>
              </a:pPr>
              <a:r>
                <a:rPr lang="es-MX" sz="2199" noProof="0" dirty="0">
                  <a:solidFill>
                    <a:srgbClr val="00657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Alca</a:t>
              </a:r>
              <a:r>
                <a:rPr lang="es-MX" sz="2199" u="none" strike="noStrike" noProof="0" dirty="0">
                  <a:solidFill>
                    <a:srgbClr val="00657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nzar adopción inicial con al menos 80% de los usuarios ingresando y realizando operaciones dentro de 6 meses posteriores a la capacitación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56166" y="5085683"/>
            <a:ext cx="4987470" cy="2701532"/>
            <a:chOff x="0" y="0"/>
            <a:chExt cx="2156922" cy="11683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56922" cy="1168326"/>
            </a:xfrm>
            <a:custGeom>
              <a:avLst/>
              <a:gdLst/>
              <a:ahLst/>
              <a:cxnLst/>
              <a:rect l="l" t="t" r="r" b="b"/>
              <a:pathLst>
                <a:path w="2156922" h="1168326">
                  <a:moveTo>
                    <a:pt x="51225" y="0"/>
                  </a:moveTo>
                  <a:lnTo>
                    <a:pt x="2105697" y="0"/>
                  </a:lnTo>
                  <a:cubicBezTo>
                    <a:pt x="2119282" y="0"/>
                    <a:pt x="2132312" y="5397"/>
                    <a:pt x="2141918" y="15003"/>
                  </a:cubicBezTo>
                  <a:cubicBezTo>
                    <a:pt x="2151525" y="24610"/>
                    <a:pt x="2156922" y="37639"/>
                    <a:pt x="2156922" y="51225"/>
                  </a:cubicBezTo>
                  <a:lnTo>
                    <a:pt x="2156922" y="1117101"/>
                  </a:lnTo>
                  <a:cubicBezTo>
                    <a:pt x="2156922" y="1130687"/>
                    <a:pt x="2151525" y="1143716"/>
                    <a:pt x="2141918" y="1153323"/>
                  </a:cubicBezTo>
                  <a:cubicBezTo>
                    <a:pt x="2132312" y="1162930"/>
                    <a:pt x="2119282" y="1168326"/>
                    <a:pt x="2105697" y="1168326"/>
                  </a:cubicBezTo>
                  <a:lnTo>
                    <a:pt x="51225" y="1168326"/>
                  </a:lnTo>
                  <a:cubicBezTo>
                    <a:pt x="37639" y="1168326"/>
                    <a:pt x="24610" y="1162930"/>
                    <a:pt x="15003" y="1153323"/>
                  </a:cubicBezTo>
                  <a:cubicBezTo>
                    <a:pt x="5397" y="1143716"/>
                    <a:pt x="0" y="1130687"/>
                    <a:pt x="0" y="1117101"/>
                  </a:cubicBezTo>
                  <a:lnTo>
                    <a:pt x="0" y="51225"/>
                  </a:lnTo>
                  <a:cubicBezTo>
                    <a:pt x="0" y="37639"/>
                    <a:pt x="5397" y="24610"/>
                    <a:pt x="15003" y="15003"/>
                  </a:cubicBezTo>
                  <a:cubicBezTo>
                    <a:pt x="24610" y="5397"/>
                    <a:pt x="37639" y="0"/>
                    <a:pt x="51225" y="0"/>
                  </a:cubicBezTo>
                  <a:close/>
                </a:path>
              </a:pathLst>
            </a:custGeom>
            <a:solidFill>
              <a:srgbClr val="B1F4F6"/>
            </a:solidFill>
            <a:ln w="57150" cap="rnd">
              <a:solidFill>
                <a:srgbClr val="06AFBE"/>
              </a:solidFill>
              <a:prstDash val="solid"/>
              <a:round/>
            </a:ln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2156922" cy="1254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519"/>
                </a:lnSpc>
                <a:spcBef>
                  <a:spcPct val="0"/>
                </a:spcBef>
              </a:pPr>
              <a:r>
                <a:rPr lang="es-MX" sz="2199" u="none" strike="noStrike" noProof="0" dirty="0">
                  <a:solidFill>
                    <a:srgbClr val="00657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Centralizar la gestión de los servicios contando con el 70% de los casos totales en el sistema dentro de 6 meses implementada la solución.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872882" y="5023712"/>
            <a:ext cx="4948661" cy="2763503"/>
            <a:chOff x="0" y="0"/>
            <a:chExt cx="2140138" cy="119512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40138" cy="1195127"/>
            </a:xfrm>
            <a:custGeom>
              <a:avLst/>
              <a:gdLst/>
              <a:ahLst/>
              <a:cxnLst/>
              <a:rect l="l" t="t" r="r" b="b"/>
              <a:pathLst>
                <a:path w="2140138" h="1195127">
                  <a:moveTo>
                    <a:pt x="51627" y="0"/>
                  </a:moveTo>
                  <a:lnTo>
                    <a:pt x="2088511" y="0"/>
                  </a:lnTo>
                  <a:cubicBezTo>
                    <a:pt x="2117024" y="0"/>
                    <a:pt x="2140138" y="23114"/>
                    <a:pt x="2140138" y="51627"/>
                  </a:cubicBezTo>
                  <a:lnTo>
                    <a:pt x="2140138" y="1143500"/>
                  </a:lnTo>
                  <a:cubicBezTo>
                    <a:pt x="2140138" y="1157193"/>
                    <a:pt x="2134699" y="1170324"/>
                    <a:pt x="2125017" y="1180006"/>
                  </a:cubicBezTo>
                  <a:cubicBezTo>
                    <a:pt x="2115335" y="1189688"/>
                    <a:pt x="2102204" y="1195127"/>
                    <a:pt x="2088511" y="1195127"/>
                  </a:cubicBezTo>
                  <a:lnTo>
                    <a:pt x="51627" y="1195127"/>
                  </a:lnTo>
                  <a:cubicBezTo>
                    <a:pt x="23114" y="1195127"/>
                    <a:pt x="0" y="1172013"/>
                    <a:pt x="0" y="1143500"/>
                  </a:cubicBezTo>
                  <a:lnTo>
                    <a:pt x="0" y="51627"/>
                  </a:lnTo>
                  <a:cubicBezTo>
                    <a:pt x="0" y="37935"/>
                    <a:pt x="5439" y="24803"/>
                    <a:pt x="15121" y="15121"/>
                  </a:cubicBezTo>
                  <a:cubicBezTo>
                    <a:pt x="24803" y="5439"/>
                    <a:pt x="37935" y="0"/>
                    <a:pt x="51627" y="0"/>
                  </a:cubicBezTo>
                  <a:close/>
                </a:path>
              </a:pathLst>
            </a:custGeom>
            <a:solidFill>
              <a:srgbClr val="B1F4F6"/>
            </a:solidFill>
            <a:ln w="57150" cap="rnd">
              <a:solidFill>
                <a:srgbClr val="06AFBE"/>
              </a:solidFill>
              <a:prstDash val="solid"/>
              <a:round/>
            </a:ln>
          </p:spPr>
          <p:txBody>
            <a:bodyPr/>
            <a:lstStyle/>
            <a:p>
              <a:endParaRPr lang="es-MX" noProof="0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2140138" cy="128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519"/>
                </a:lnSpc>
                <a:spcBef>
                  <a:spcPct val="0"/>
                </a:spcBef>
              </a:pPr>
              <a:r>
                <a:rPr lang="es-MX" sz="2199" noProof="0" dirty="0">
                  <a:solidFill>
                    <a:srgbClr val="00657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lang="es-MX" sz="2199" u="none" strike="noStrike" noProof="0" dirty="0">
                  <a:solidFill>
                    <a:srgbClr val="00657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ontar con una trazabilidad del 90% de los procesos dentro de los 6 meses de implementada la solución. </a:t>
              </a:r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32" name="Freeform 32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3786" y="1238319"/>
            <a:ext cx="3735133" cy="90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59"/>
              </a:lnSpc>
              <a:spcBef>
                <a:spcPct val="0"/>
              </a:spcBef>
            </a:pPr>
            <a:r>
              <a:rPr lang="es-MX" sz="6000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Alcance 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9259338" y="-1189736"/>
            <a:ext cx="13997034" cy="3896786"/>
          </a:xfrm>
          <a:custGeom>
            <a:avLst/>
            <a:gdLst/>
            <a:ahLst/>
            <a:cxnLst/>
            <a:rect l="l" t="t" r="r" b="b"/>
            <a:pathLst>
              <a:path w="13997034" h="3896786">
                <a:moveTo>
                  <a:pt x="0" y="3896785"/>
                </a:moveTo>
                <a:lnTo>
                  <a:pt x="13997033" y="3896785"/>
                </a:lnTo>
                <a:lnTo>
                  <a:pt x="13997033" y="0"/>
                </a:lnTo>
                <a:lnTo>
                  <a:pt x="0" y="0"/>
                </a:lnTo>
                <a:lnTo>
                  <a:pt x="0" y="38967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5" name="Freeform 5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  <p:sp>
        <p:nvSpPr>
          <p:cNvPr id="7" name="Freeform 7"/>
          <p:cNvSpPr/>
          <p:nvPr/>
        </p:nvSpPr>
        <p:spPr>
          <a:xfrm rot="4684952">
            <a:off x="-6963000" y="6033377"/>
            <a:ext cx="13926000" cy="3877010"/>
          </a:xfrm>
          <a:custGeom>
            <a:avLst/>
            <a:gdLst/>
            <a:ahLst/>
            <a:cxnLst/>
            <a:rect l="l" t="t" r="r" b="b"/>
            <a:pathLst>
              <a:path w="13926000" h="3877010">
                <a:moveTo>
                  <a:pt x="0" y="0"/>
                </a:moveTo>
                <a:lnTo>
                  <a:pt x="13926000" y="0"/>
                </a:lnTo>
                <a:lnTo>
                  <a:pt x="13926000" y="3877010"/>
                </a:lnTo>
                <a:lnTo>
                  <a:pt x="0" y="387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8" name="Group 8"/>
          <p:cNvGrpSpPr/>
          <p:nvPr/>
        </p:nvGrpSpPr>
        <p:grpSpPr>
          <a:xfrm>
            <a:off x="1923786" y="2521727"/>
            <a:ext cx="14334069" cy="7310821"/>
            <a:chOff x="0" y="0"/>
            <a:chExt cx="19112091" cy="974776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9112091" cy="1485551"/>
              <a:chOff x="0" y="0"/>
              <a:chExt cx="3775228" cy="29344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75228" cy="293442"/>
              </a:xfrm>
              <a:custGeom>
                <a:avLst/>
                <a:gdLst/>
                <a:ahLst/>
                <a:cxnLst/>
                <a:rect l="l" t="t" r="r" b="b"/>
                <a:pathLst>
                  <a:path w="3775228" h="293442">
                    <a:moveTo>
                      <a:pt x="0" y="0"/>
                    </a:moveTo>
                    <a:lnTo>
                      <a:pt x="3775228" y="0"/>
                    </a:lnTo>
                    <a:lnTo>
                      <a:pt x="3775228" y="293442"/>
                    </a:lnTo>
                    <a:lnTo>
                      <a:pt x="0" y="293442"/>
                    </a:lnTo>
                    <a:close/>
                  </a:path>
                </a:pathLst>
              </a:custGeom>
              <a:solidFill>
                <a:srgbClr val="D3FB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3775228" cy="2743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El entregable principal será una plataforma web dividida en 7 módulos.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873727" y="1281155"/>
              <a:ext cx="14238364" cy="1627294"/>
              <a:chOff x="0" y="0"/>
              <a:chExt cx="2812516" cy="321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812516" cy="321441"/>
              </a:xfrm>
              <a:custGeom>
                <a:avLst/>
                <a:gdLst/>
                <a:ahLst/>
                <a:cxnLst/>
                <a:rect l="l" t="t" r="r" b="b"/>
                <a:pathLst>
                  <a:path w="2812516" h="321441">
                    <a:moveTo>
                      <a:pt x="0" y="0"/>
                    </a:moveTo>
                    <a:lnTo>
                      <a:pt x="2812516" y="0"/>
                    </a:lnTo>
                    <a:lnTo>
                      <a:pt x="2812516" y="321441"/>
                    </a:lnTo>
                    <a:lnTo>
                      <a:pt x="0" y="321441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2812516" cy="30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Registro y gestión de solicitudes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741206" y="2819523"/>
              <a:ext cx="14370886" cy="1393172"/>
              <a:chOff x="0" y="0"/>
              <a:chExt cx="2838693" cy="27519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838694" cy="275194"/>
              </a:xfrm>
              <a:custGeom>
                <a:avLst/>
                <a:gdLst/>
                <a:ahLst/>
                <a:cxnLst/>
                <a:rect l="l" t="t" r="r" b="b"/>
                <a:pathLst>
                  <a:path w="2838694" h="275194">
                    <a:moveTo>
                      <a:pt x="0" y="0"/>
                    </a:moveTo>
                    <a:lnTo>
                      <a:pt x="2838694" y="0"/>
                    </a:lnTo>
                    <a:lnTo>
                      <a:pt x="2838694" y="275194"/>
                    </a:lnTo>
                    <a:lnTo>
                      <a:pt x="0" y="275194"/>
                    </a:lnTo>
                    <a:close/>
                  </a:path>
                </a:pathLst>
              </a:custGeom>
              <a:solidFill>
                <a:srgbClr val="D3FB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2838693" cy="25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Reclutamiento y presentación.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281155"/>
              <a:ext cx="5094597" cy="1627294"/>
              <a:chOff x="0" y="0"/>
              <a:chExt cx="1006340" cy="32144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06340" cy="321441"/>
              </a:xfrm>
              <a:custGeom>
                <a:avLst/>
                <a:gdLst/>
                <a:ahLst/>
                <a:cxnLst/>
                <a:rect l="l" t="t" r="r" b="b"/>
                <a:pathLst>
                  <a:path w="1006340" h="321441">
                    <a:moveTo>
                      <a:pt x="0" y="0"/>
                    </a:moveTo>
                    <a:lnTo>
                      <a:pt x="1006340" y="0"/>
                    </a:lnTo>
                    <a:lnTo>
                      <a:pt x="1006340" y="321441"/>
                    </a:lnTo>
                    <a:lnTo>
                      <a:pt x="0" y="321441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19050"/>
                <a:ext cx="1006340" cy="30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Módulo 1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2819523"/>
              <a:ext cx="5094597" cy="1393172"/>
              <a:chOff x="0" y="0"/>
              <a:chExt cx="1006340" cy="27519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06340" cy="275194"/>
              </a:xfrm>
              <a:custGeom>
                <a:avLst/>
                <a:gdLst/>
                <a:ahLst/>
                <a:cxnLst/>
                <a:rect l="l" t="t" r="r" b="b"/>
                <a:pathLst>
                  <a:path w="1006340" h="275194">
                    <a:moveTo>
                      <a:pt x="0" y="0"/>
                    </a:moveTo>
                    <a:lnTo>
                      <a:pt x="1006340" y="0"/>
                    </a:lnTo>
                    <a:lnTo>
                      <a:pt x="1006340" y="275194"/>
                    </a:lnTo>
                    <a:lnTo>
                      <a:pt x="0" y="275194"/>
                    </a:lnTo>
                    <a:close/>
                  </a:path>
                </a:pathLst>
              </a:custGeom>
              <a:solidFill>
                <a:srgbClr val="D3FB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19050"/>
                <a:ext cx="1006340" cy="25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Módulo 2 y 3</a:t>
                </a: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4741206" y="4174595"/>
              <a:ext cx="14370886" cy="1393172"/>
              <a:chOff x="0" y="0"/>
              <a:chExt cx="2838693" cy="27519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838694" cy="275194"/>
              </a:xfrm>
              <a:custGeom>
                <a:avLst/>
                <a:gdLst/>
                <a:ahLst/>
                <a:cxnLst/>
                <a:rect l="l" t="t" r="r" b="b"/>
                <a:pathLst>
                  <a:path w="2838694" h="275194">
                    <a:moveTo>
                      <a:pt x="0" y="0"/>
                    </a:moveTo>
                    <a:lnTo>
                      <a:pt x="2838694" y="0"/>
                    </a:lnTo>
                    <a:lnTo>
                      <a:pt x="2838694" y="275194"/>
                    </a:lnTo>
                    <a:lnTo>
                      <a:pt x="0" y="27519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19050"/>
                <a:ext cx="2838693" cy="25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Evaluación </a:t>
                </a:r>
                <a:r>
                  <a:rPr lang="es-MX" sz="2200" b="1" noProof="0" dirty="0" err="1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psicolaboral</a:t>
                </a: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 (independiente o parte del proceso).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4161895"/>
              <a:ext cx="5094597" cy="1393172"/>
              <a:chOff x="0" y="0"/>
              <a:chExt cx="1006340" cy="27519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6340" cy="275194"/>
              </a:xfrm>
              <a:custGeom>
                <a:avLst/>
                <a:gdLst/>
                <a:ahLst/>
                <a:cxnLst/>
                <a:rect l="l" t="t" r="r" b="b"/>
                <a:pathLst>
                  <a:path w="1006340" h="275194">
                    <a:moveTo>
                      <a:pt x="0" y="0"/>
                    </a:moveTo>
                    <a:lnTo>
                      <a:pt x="1006340" y="0"/>
                    </a:lnTo>
                    <a:lnTo>
                      <a:pt x="1006340" y="275194"/>
                    </a:lnTo>
                    <a:lnTo>
                      <a:pt x="0" y="27519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9050"/>
                <a:ext cx="1006340" cy="25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Módulo 4</a:t>
                </a: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741206" y="5495395"/>
              <a:ext cx="14370886" cy="1393172"/>
              <a:chOff x="0" y="0"/>
              <a:chExt cx="2838693" cy="27519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838694" cy="275194"/>
              </a:xfrm>
              <a:custGeom>
                <a:avLst/>
                <a:gdLst/>
                <a:ahLst/>
                <a:cxnLst/>
                <a:rect l="l" t="t" r="r" b="b"/>
                <a:pathLst>
                  <a:path w="2838694" h="275194">
                    <a:moveTo>
                      <a:pt x="0" y="0"/>
                    </a:moveTo>
                    <a:lnTo>
                      <a:pt x="2838694" y="0"/>
                    </a:lnTo>
                    <a:lnTo>
                      <a:pt x="2838694" y="275194"/>
                    </a:lnTo>
                    <a:lnTo>
                      <a:pt x="0" y="275194"/>
                    </a:lnTo>
                    <a:close/>
                  </a:path>
                </a:pathLst>
              </a:custGeom>
              <a:solidFill>
                <a:srgbClr val="D3FB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2838693" cy="25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Gestión de las contrataciones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9220" y="5495395"/>
              <a:ext cx="5094597" cy="1393172"/>
              <a:chOff x="0" y="0"/>
              <a:chExt cx="1006340" cy="27519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006340" cy="275194"/>
              </a:xfrm>
              <a:custGeom>
                <a:avLst/>
                <a:gdLst/>
                <a:ahLst/>
                <a:cxnLst/>
                <a:rect l="l" t="t" r="r" b="b"/>
                <a:pathLst>
                  <a:path w="1006340" h="275194">
                    <a:moveTo>
                      <a:pt x="0" y="0"/>
                    </a:moveTo>
                    <a:lnTo>
                      <a:pt x="1006340" y="0"/>
                    </a:lnTo>
                    <a:lnTo>
                      <a:pt x="1006340" y="275194"/>
                    </a:lnTo>
                    <a:lnTo>
                      <a:pt x="0" y="275194"/>
                    </a:lnTo>
                    <a:close/>
                  </a:path>
                </a:pathLst>
              </a:custGeom>
              <a:solidFill>
                <a:srgbClr val="D3FB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9050"/>
                <a:ext cx="1006340" cy="25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Módulo 5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4873727" y="6850467"/>
              <a:ext cx="14238364" cy="1393172"/>
              <a:chOff x="0" y="0"/>
              <a:chExt cx="2812516" cy="27519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812516" cy="275194"/>
              </a:xfrm>
              <a:custGeom>
                <a:avLst/>
                <a:gdLst/>
                <a:ahLst/>
                <a:cxnLst/>
                <a:rect l="l" t="t" r="r" b="b"/>
                <a:pathLst>
                  <a:path w="2812516" h="275194">
                    <a:moveTo>
                      <a:pt x="0" y="0"/>
                    </a:moveTo>
                    <a:lnTo>
                      <a:pt x="2812516" y="0"/>
                    </a:lnTo>
                    <a:lnTo>
                      <a:pt x="2812516" y="275194"/>
                    </a:lnTo>
                    <a:lnTo>
                      <a:pt x="0" y="27519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9050"/>
                <a:ext cx="2812516" cy="25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Alertas y control de plazos.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9220" y="6837767"/>
              <a:ext cx="5094597" cy="1393172"/>
              <a:chOff x="0" y="0"/>
              <a:chExt cx="1006340" cy="27519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06340" cy="275194"/>
              </a:xfrm>
              <a:custGeom>
                <a:avLst/>
                <a:gdLst/>
                <a:ahLst/>
                <a:cxnLst/>
                <a:rect l="l" t="t" r="r" b="b"/>
                <a:pathLst>
                  <a:path w="1006340" h="275194">
                    <a:moveTo>
                      <a:pt x="0" y="0"/>
                    </a:moveTo>
                    <a:lnTo>
                      <a:pt x="1006340" y="0"/>
                    </a:lnTo>
                    <a:lnTo>
                      <a:pt x="1006340" y="275194"/>
                    </a:lnTo>
                    <a:lnTo>
                      <a:pt x="0" y="27519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9050"/>
                <a:ext cx="1006340" cy="2561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Módulo 6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873727" y="8120467"/>
              <a:ext cx="14238364" cy="1627294"/>
              <a:chOff x="0" y="0"/>
              <a:chExt cx="2812516" cy="321441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812516" cy="321441"/>
              </a:xfrm>
              <a:custGeom>
                <a:avLst/>
                <a:gdLst/>
                <a:ahLst/>
                <a:cxnLst/>
                <a:rect l="l" t="t" r="r" b="b"/>
                <a:pathLst>
                  <a:path w="2812516" h="321441">
                    <a:moveTo>
                      <a:pt x="0" y="0"/>
                    </a:moveTo>
                    <a:lnTo>
                      <a:pt x="2812516" y="0"/>
                    </a:lnTo>
                    <a:lnTo>
                      <a:pt x="2812516" y="321441"/>
                    </a:lnTo>
                    <a:lnTo>
                      <a:pt x="0" y="321441"/>
                    </a:lnTo>
                    <a:close/>
                  </a:path>
                </a:pathLst>
              </a:custGeom>
              <a:solidFill>
                <a:srgbClr val="D3FB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9050"/>
                <a:ext cx="2812516" cy="30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Reportes con filtros por cliente/fecha/servicio.</a:t>
                </a:r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9220" y="8120467"/>
              <a:ext cx="5094597" cy="1627294"/>
              <a:chOff x="0" y="0"/>
              <a:chExt cx="1006340" cy="32144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006340" cy="321441"/>
              </a:xfrm>
              <a:custGeom>
                <a:avLst/>
                <a:gdLst/>
                <a:ahLst/>
                <a:cxnLst/>
                <a:rect l="l" t="t" r="r" b="b"/>
                <a:pathLst>
                  <a:path w="1006340" h="321441">
                    <a:moveTo>
                      <a:pt x="0" y="0"/>
                    </a:moveTo>
                    <a:lnTo>
                      <a:pt x="1006340" y="0"/>
                    </a:lnTo>
                    <a:lnTo>
                      <a:pt x="1006340" y="321441"/>
                    </a:lnTo>
                    <a:lnTo>
                      <a:pt x="0" y="321441"/>
                    </a:lnTo>
                    <a:close/>
                  </a:path>
                </a:pathLst>
              </a:custGeom>
              <a:solidFill>
                <a:srgbClr val="D3FBFF"/>
              </a:solidFill>
              <a:ln w="38100" cap="sq">
                <a:solidFill>
                  <a:srgbClr val="1FBBD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1006340" cy="3023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420"/>
                  </a:lnSpc>
                  <a:spcBef>
                    <a:spcPct val="0"/>
                  </a:spcBef>
                </a:pPr>
                <a:r>
                  <a:rPr lang="es-MX" sz="2200" b="1" noProof="0" dirty="0">
                    <a:solidFill>
                      <a:srgbClr val="006577"/>
                    </a:solidFill>
                    <a:latin typeface="Garet Ultra-Bold"/>
                    <a:ea typeface="Garet Ultra-Bold"/>
                    <a:cs typeface="Garet Ultra-Bold"/>
                    <a:sym typeface="Garet Ultra-Bold"/>
                  </a:rPr>
                  <a:t>Módulo 7</a:t>
                </a: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4952">
            <a:off x="-6594474" y="5492124"/>
            <a:ext cx="13926000" cy="3877010"/>
          </a:xfrm>
          <a:custGeom>
            <a:avLst/>
            <a:gdLst/>
            <a:ahLst/>
            <a:cxnLst/>
            <a:rect l="l" t="t" r="r" b="b"/>
            <a:pathLst>
              <a:path w="13926000" h="3877010">
                <a:moveTo>
                  <a:pt x="0" y="0"/>
                </a:moveTo>
                <a:lnTo>
                  <a:pt x="13926000" y="0"/>
                </a:lnTo>
                <a:lnTo>
                  <a:pt x="13926000" y="3877009"/>
                </a:lnTo>
                <a:lnTo>
                  <a:pt x="0" y="387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>
            <a:off x="12967284" y="2353154"/>
            <a:ext cx="5196891" cy="5930062"/>
          </a:xfrm>
          <a:custGeom>
            <a:avLst/>
            <a:gdLst/>
            <a:ahLst/>
            <a:cxnLst/>
            <a:rect l="l" t="t" r="r" b="b"/>
            <a:pathLst>
              <a:path w="5196891" h="5930062">
                <a:moveTo>
                  <a:pt x="0" y="0"/>
                </a:moveTo>
                <a:lnTo>
                  <a:pt x="5196891" y="0"/>
                </a:lnTo>
                <a:lnTo>
                  <a:pt x="5196891" y="5930062"/>
                </a:lnTo>
                <a:lnTo>
                  <a:pt x="0" y="593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 noProof="0" dirty="0"/>
          </a:p>
        </p:txBody>
      </p:sp>
      <p:sp>
        <p:nvSpPr>
          <p:cNvPr id="4" name="Freeform 4"/>
          <p:cNvSpPr/>
          <p:nvPr/>
        </p:nvSpPr>
        <p:spPr>
          <a:xfrm flipV="1">
            <a:off x="8714912" y="-1450707"/>
            <a:ext cx="13997034" cy="3896786"/>
          </a:xfrm>
          <a:custGeom>
            <a:avLst/>
            <a:gdLst/>
            <a:ahLst/>
            <a:cxnLst/>
            <a:rect l="l" t="t" r="r" b="b"/>
            <a:pathLst>
              <a:path w="13997034" h="3896786">
                <a:moveTo>
                  <a:pt x="0" y="3896785"/>
                </a:moveTo>
                <a:lnTo>
                  <a:pt x="13997034" y="3896785"/>
                </a:lnTo>
                <a:lnTo>
                  <a:pt x="13997034" y="0"/>
                </a:lnTo>
                <a:lnTo>
                  <a:pt x="0" y="0"/>
                </a:lnTo>
                <a:lnTo>
                  <a:pt x="0" y="38967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5" name="TextBox 5"/>
          <p:cNvSpPr txBox="1"/>
          <p:nvPr/>
        </p:nvSpPr>
        <p:spPr>
          <a:xfrm>
            <a:off x="2661325" y="5105400"/>
            <a:ext cx="9964005" cy="479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s-MX" sz="2499" spc="102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Tiempo: semestre de 18</a:t>
            </a:r>
            <a:r>
              <a:rPr lang="es-MX" sz="2499" u="none" strike="noStrike" spc="102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 semanas con hitos fijos.</a:t>
            </a:r>
          </a:p>
          <a:p>
            <a:pPr marL="539749" lvl="1" indent="-269875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s-MX" sz="2499" u="none" strike="noStrike" spc="102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Recursos: uso de herramientas disponibles y de código abierto; sin presupuesto para servicios de pago.</a:t>
            </a:r>
          </a:p>
          <a:p>
            <a:pPr marL="539749" lvl="1" indent="-269875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s-MX" sz="2499" u="none" strike="noStrike" spc="102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QA/automatización: se realizarán pruebas funcionales básicas; sin pruebas avanzadas.</a:t>
            </a:r>
          </a:p>
          <a:p>
            <a:pPr marL="539749" lvl="1" indent="-269875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s-MX" sz="2499" u="none" strike="noStrike" spc="102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Equipo/Operación: equipo de 3 con dedicación parcial y validaciones sujetas a agenda del cliente.</a:t>
            </a:r>
          </a:p>
          <a:p>
            <a:pPr marL="539749" lvl="1" indent="-269875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s-MX" sz="2499" u="none" strike="noStrike" spc="102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Procesos que no se incorporaron porque escapaban del alcance académico del proyecto, como algunos servicios que se escapaban de nuestros 5 módulos principales y un módulo de facturación.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7" name="Freeform 7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11582400" y="7914725"/>
            <a:ext cx="10815783" cy="3011123"/>
          </a:xfrm>
          <a:custGeom>
            <a:avLst/>
            <a:gdLst/>
            <a:ahLst/>
            <a:cxnLst/>
            <a:rect l="l" t="t" r="r" b="b"/>
            <a:pathLst>
              <a:path w="10815783" h="3011123">
                <a:moveTo>
                  <a:pt x="0" y="0"/>
                </a:moveTo>
                <a:lnTo>
                  <a:pt x="10815782" y="0"/>
                </a:lnTo>
                <a:lnTo>
                  <a:pt x="10815782" y="3011123"/>
                </a:lnTo>
                <a:lnTo>
                  <a:pt x="0" y="3011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2142818" y="1416899"/>
            <a:ext cx="4489335" cy="63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82"/>
              </a:lnSpc>
              <a:spcBef>
                <a:spcPct val="0"/>
              </a:spcBef>
            </a:pPr>
            <a:r>
              <a:rPr lang="es-MX" sz="4200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Restricciones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1325" y="2305529"/>
            <a:ext cx="9597001" cy="173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877" lvl="1" indent="-269939" algn="just">
              <a:lnSpc>
                <a:spcPts val="3500"/>
              </a:lnSpc>
              <a:buFont typeface="Arial"/>
              <a:buChar char="•"/>
            </a:pPr>
            <a:r>
              <a:rPr lang="es-MX" sz="2500" spc="102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No se utilizará inteligencia artificial en ninguna parte de la plataforma</a:t>
            </a:r>
          </a:p>
          <a:p>
            <a:pPr marL="539877" lvl="1" indent="-269939" algn="just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s-MX" sz="2500" spc="102" noProof="0" dirty="0">
                <a:solidFill>
                  <a:srgbClr val="006577"/>
                </a:solidFill>
                <a:latin typeface="Montserrat"/>
                <a:ea typeface="Montserrat"/>
                <a:cs typeface="Montserrat"/>
                <a:sym typeface="Montserrat"/>
              </a:rPr>
              <a:t>No se conectará con plataformas de publicación laboral externas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7882" y="4248746"/>
            <a:ext cx="4489335" cy="605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s-MX" sz="4200" b="1" noProof="0" dirty="0">
                <a:solidFill>
                  <a:srgbClr val="006577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Limitaciones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9259338" y="-1189736"/>
            <a:ext cx="13997034" cy="3896786"/>
          </a:xfrm>
          <a:custGeom>
            <a:avLst/>
            <a:gdLst/>
            <a:ahLst/>
            <a:cxnLst/>
            <a:rect l="l" t="t" r="r" b="b"/>
            <a:pathLst>
              <a:path w="13997034" h="3896786">
                <a:moveTo>
                  <a:pt x="0" y="3896785"/>
                </a:moveTo>
                <a:lnTo>
                  <a:pt x="13997033" y="3896785"/>
                </a:lnTo>
                <a:lnTo>
                  <a:pt x="13997033" y="0"/>
                </a:lnTo>
                <a:lnTo>
                  <a:pt x="0" y="0"/>
                </a:lnTo>
                <a:lnTo>
                  <a:pt x="0" y="38967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sp>
        <p:nvSpPr>
          <p:cNvPr id="3" name="Freeform 3"/>
          <p:cNvSpPr/>
          <p:nvPr/>
        </p:nvSpPr>
        <p:spPr>
          <a:xfrm>
            <a:off x="11545702" y="7882717"/>
            <a:ext cx="10815783" cy="3011123"/>
          </a:xfrm>
          <a:custGeom>
            <a:avLst/>
            <a:gdLst/>
            <a:ahLst/>
            <a:cxnLst/>
            <a:rect l="l" t="t" r="r" b="b"/>
            <a:pathLst>
              <a:path w="10815783" h="3011123">
                <a:moveTo>
                  <a:pt x="0" y="0"/>
                </a:moveTo>
                <a:lnTo>
                  <a:pt x="10815783" y="0"/>
                </a:lnTo>
                <a:lnTo>
                  <a:pt x="10815783" y="3011123"/>
                </a:lnTo>
                <a:lnTo>
                  <a:pt x="0" y="3011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8388" b="-71522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 noProof="0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357374" y="238871"/>
            <a:ext cx="4712109" cy="1178028"/>
            <a:chOff x="0" y="0"/>
            <a:chExt cx="6282812" cy="1570704"/>
          </a:xfrm>
        </p:grpSpPr>
        <p:sp>
          <p:nvSpPr>
            <p:cNvPr id="5" name="Freeform 5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54098" y="2783249"/>
            <a:ext cx="13966974" cy="546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5661" lvl="1" indent="-427831" algn="just">
              <a:lnSpc>
                <a:spcPts val="4755"/>
              </a:lnSpc>
              <a:buFont typeface="Arial"/>
              <a:buChar char="•"/>
            </a:pPr>
            <a:r>
              <a:rPr lang="es-MX" sz="3963" noProof="0" dirty="0">
                <a:solidFill>
                  <a:srgbClr val="006577"/>
                </a:solidFill>
                <a:latin typeface="Calibri (MS)"/>
                <a:ea typeface="Calibri (MS)"/>
                <a:cs typeface="Calibri (MS)"/>
                <a:sym typeface="Calibri (MS)"/>
              </a:rPr>
              <a:t>Se optó por una metodología tradicional tipo cascada.</a:t>
            </a:r>
          </a:p>
          <a:p>
            <a:pPr marL="855661" lvl="1" indent="-427831" algn="just">
              <a:lnSpc>
                <a:spcPts val="4755"/>
              </a:lnSpc>
              <a:buFont typeface="Arial"/>
              <a:buChar char="•"/>
            </a:pPr>
            <a:r>
              <a:rPr lang="es-MX" sz="3963" noProof="0" dirty="0">
                <a:solidFill>
                  <a:srgbClr val="006577"/>
                </a:solidFill>
                <a:latin typeface="Calibri (MS)"/>
                <a:ea typeface="Calibri (MS)"/>
                <a:cs typeface="Calibri (MS)"/>
                <a:sym typeface="Calibri (MS)"/>
              </a:rPr>
              <a:t>Los requerimientos estaban completamente definidos desde un inicio (ERS, Acta, Alcance).</a:t>
            </a:r>
          </a:p>
          <a:p>
            <a:pPr marL="855661" lvl="1" indent="-427831" algn="just">
              <a:lnSpc>
                <a:spcPts val="4755"/>
              </a:lnSpc>
              <a:buFont typeface="Arial"/>
              <a:buChar char="•"/>
            </a:pPr>
            <a:r>
              <a:rPr lang="es-MX" sz="3963" noProof="0" dirty="0">
                <a:solidFill>
                  <a:srgbClr val="006577"/>
                </a:solidFill>
                <a:latin typeface="Calibri (MS)"/>
                <a:ea typeface="Calibri (MS)"/>
                <a:cs typeface="Calibri (MS)"/>
                <a:sym typeface="Calibri (MS)"/>
              </a:rPr>
              <a:t>El proyecto cuenta con plazo fijo de 18 semanas y disponibilidad parcial del equipo.</a:t>
            </a:r>
          </a:p>
          <a:p>
            <a:pPr marL="855661" lvl="1" indent="-427831" algn="just">
              <a:lnSpc>
                <a:spcPts val="4755"/>
              </a:lnSpc>
              <a:buFont typeface="Arial"/>
              <a:buChar char="•"/>
            </a:pPr>
            <a:r>
              <a:rPr lang="es-MX" sz="3963" noProof="0" dirty="0">
                <a:solidFill>
                  <a:srgbClr val="006577"/>
                </a:solidFill>
                <a:latin typeface="Calibri (MS)"/>
                <a:ea typeface="Calibri (MS)"/>
                <a:cs typeface="Calibri (MS)"/>
                <a:sym typeface="Calibri (MS)"/>
              </a:rPr>
              <a:t>El enfoque en cascada nos permite:</a:t>
            </a:r>
          </a:p>
          <a:p>
            <a:pPr marL="1711323" lvl="2" indent="-570441" algn="just">
              <a:lnSpc>
                <a:spcPts val="4755"/>
              </a:lnSpc>
              <a:buFont typeface="Arial"/>
              <a:buChar char="⚬"/>
            </a:pPr>
            <a:r>
              <a:rPr lang="es-MX" sz="3963" noProof="0" dirty="0">
                <a:solidFill>
                  <a:srgbClr val="006577"/>
                </a:solidFill>
                <a:latin typeface="Calibri (MS)"/>
                <a:ea typeface="Calibri (MS)"/>
                <a:cs typeface="Calibri (MS)"/>
                <a:sym typeface="Calibri (MS)"/>
              </a:rPr>
              <a:t>Claridad en las 5 fases del proyecto.</a:t>
            </a:r>
          </a:p>
          <a:p>
            <a:pPr marL="1711323" lvl="2" indent="-570441" algn="just">
              <a:lnSpc>
                <a:spcPts val="4755"/>
              </a:lnSpc>
              <a:buFont typeface="Arial"/>
              <a:buChar char="⚬"/>
            </a:pPr>
            <a:r>
              <a:rPr lang="es-MX" sz="3963" noProof="0" dirty="0">
                <a:solidFill>
                  <a:srgbClr val="006577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 del cronograma y seguimiento de hitos.</a:t>
            </a:r>
          </a:p>
          <a:p>
            <a:pPr marL="1711323" lvl="2" indent="-570441" algn="just">
              <a:lnSpc>
                <a:spcPts val="4755"/>
              </a:lnSpc>
              <a:buFont typeface="Arial"/>
              <a:buChar char="⚬"/>
            </a:pPr>
            <a:r>
              <a:rPr lang="es-MX" sz="3963" noProof="0" dirty="0">
                <a:solidFill>
                  <a:srgbClr val="006577"/>
                </a:solidFill>
                <a:latin typeface="Calibri (MS)"/>
                <a:ea typeface="Calibri (MS)"/>
                <a:cs typeface="Calibri (MS)"/>
                <a:sym typeface="Calibri (MS)"/>
              </a:rPr>
              <a:t>Orden estructurado y alineación con etapas académicas.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3494" y="1526497"/>
            <a:ext cx="5943357" cy="90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59"/>
              </a:lnSpc>
              <a:spcBef>
                <a:spcPct val="0"/>
              </a:spcBef>
            </a:pPr>
            <a:r>
              <a:rPr lang="es-MX" sz="6000" b="1" noProof="0" dirty="0">
                <a:solidFill>
                  <a:srgbClr val="00657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Metodología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8238" y="229346"/>
            <a:ext cx="12568479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s-MX" sz="1999" b="1" noProof="0" dirty="0">
                <a:solidFill>
                  <a:srgbClr val="00657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"Sistema de Gestión de procesos de reclutamiento y selección"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48238" y="5987844"/>
            <a:ext cx="4114800" cy="4114800"/>
            <a:chOff x="0" y="0"/>
            <a:chExt cx="5486400" cy="548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 noProof="0" dirty="0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1965364"/>
              <a:ext cx="1547314" cy="1555672"/>
              <a:chOff x="0" y="0"/>
              <a:chExt cx="305642" cy="30729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05642" cy="307293"/>
              </a:xfrm>
              <a:custGeom>
                <a:avLst/>
                <a:gdLst/>
                <a:ahLst/>
                <a:cxnLst/>
                <a:rect l="l" t="t" r="r" b="b"/>
                <a:pathLst>
                  <a:path w="305642" h="307293">
                    <a:moveTo>
                      <a:pt x="152821" y="0"/>
                    </a:moveTo>
                    <a:lnTo>
                      <a:pt x="152821" y="0"/>
                    </a:lnTo>
                    <a:cubicBezTo>
                      <a:pt x="237222" y="0"/>
                      <a:pt x="305642" y="68420"/>
                      <a:pt x="305642" y="152821"/>
                    </a:cubicBezTo>
                    <a:lnTo>
                      <a:pt x="305642" y="154472"/>
                    </a:lnTo>
                    <a:cubicBezTo>
                      <a:pt x="305642" y="195003"/>
                      <a:pt x="289541" y="233873"/>
                      <a:pt x="260882" y="262533"/>
                    </a:cubicBezTo>
                    <a:cubicBezTo>
                      <a:pt x="232222" y="291193"/>
                      <a:pt x="193352" y="307293"/>
                      <a:pt x="152821" y="307293"/>
                    </a:cubicBezTo>
                    <a:lnTo>
                      <a:pt x="152821" y="307293"/>
                    </a:lnTo>
                    <a:cubicBezTo>
                      <a:pt x="68420" y="307293"/>
                      <a:pt x="0" y="238873"/>
                      <a:pt x="0" y="154472"/>
                    </a:cubicBezTo>
                    <a:lnTo>
                      <a:pt x="0" y="152821"/>
                    </a:lnTo>
                    <a:cubicBezTo>
                      <a:pt x="0" y="112290"/>
                      <a:pt x="16101" y="73420"/>
                      <a:pt x="44760" y="44760"/>
                    </a:cubicBezTo>
                    <a:cubicBezTo>
                      <a:pt x="73420" y="16101"/>
                      <a:pt x="112290" y="0"/>
                      <a:pt x="152821" y="0"/>
                    </a:cubicBezTo>
                    <a:close/>
                  </a:path>
                </a:pathLst>
              </a:custGeom>
              <a:solidFill>
                <a:srgbClr val="B1F4F6"/>
              </a:solidFill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9050"/>
                <a:ext cx="305642" cy="2882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20"/>
                  </a:lnSpc>
                </a:pPr>
                <a:endParaRPr lang="es-MX" noProof="0" dirty="0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547314" y="3930728"/>
              <a:ext cx="1547314" cy="1555672"/>
              <a:chOff x="0" y="0"/>
              <a:chExt cx="305642" cy="30729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05642" cy="307293"/>
              </a:xfrm>
              <a:custGeom>
                <a:avLst/>
                <a:gdLst/>
                <a:ahLst/>
                <a:cxnLst/>
                <a:rect l="l" t="t" r="r" b="b"/>
                <a:pathLst>
                  <a:path w="305642" h="307293">
                    <a:moveTo>
                      <a:pt x="152821" y="0"/>
                    </a:moveTo>
                    <a:lnTo>
                      <a:pt x="152821" y="0"/>
                    </a:lnTo>
                    <a:cubicBezTo>
                      <a:pt x="237222" y="0"/>
                      <a:pt x="305642" y="68420"/>
                      <a:pt x="305642" y="152821"/>
                    </a:cubicBezTo>
                    <a:lnTo>
                      <a:pt x="305642" y="154472"/>
                    </a:lnTo>
                    <a:cubicBezTo>
                      <a:pt x="305642" y="195003"/>
                      <a:pt x="289541" y="233873"/>
                      <a:pt x="260882" y="262533"/>
                    </a:cubicBezTo>
                    <a:cubicBezTo>
                      <a:pt x="232222" y="291193"/>
                      <a:pt x="193352" y="307293"/>
                      <a:pt x="152821" y="307293"/>
                    </a:cubicBezTo>
                    <a:lnTo>
                      <a:pt x="152821" y="307293"/>
                    </a:lnTo>
                    <a:cubicBezTo>
                      <a:pt x="68420" y="307293"/>
                      <a:pt x="0" y="238873"/>
                      <a:pt x="0" y="154472"/>
                    </a:cubicBezTo>
                    <a:lnTo>
                      <a:pt x="0" y="152821"/>
                    </a:lnTo>
                    <a:cubicBezTo>
                      <a:pt x="0" y="112290"/>
                      <a:pt x="16101" y="73420"/>
                      <a:pt x="44760" y="44760"/>
                    </a:cubicBezTo>
                    <a:cubicBezTo>
                      <a:pt x="73420" y="16101"/>
                      <a:pt x="112290" y="0"/>
                      <a:pt x="152821" y="0"/>
                    </a:cubicBezTo>
                    <a:close/>
                  </a:path>
                </a:pathLst>
              </a:custGeom>
              <a:solidFill>
                <a:srgbClr val="B1F4F6"/>
              </a:solidFill>
            </p:spPr>
            <p:txBody>
              <a:bodyPr/>
              <a:lstStyle/>
              <a:p>
                <a:endParaRPr lang="es-MX" noProof="0" dirty="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305642" cy="2882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20"/>
                  </a:lnSpc>
                </a:pPr>
                <a:endParaRPr lang="es-MX" noProof="0" dirty="0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1760</Words>
  <Application>Microsoft Office PowerPoint</Application>
  <PresentationFormat>Personalizado</PresentationFormat>
  <Paragraphs>162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Calibri</vt:lpstr>
      <vt:lpstr>Arial</vt:lpstr>
      <vt:lpstr>Garet Ultra-Bold</vt:lpstr>
      <vt:lpstr>Montserrat Bold</vt:lpstr>
      <vt:lpstr>Montserrat</vt:lpstr>
      <vt:lpstr>Calibri (MS)</vt:lpstr>
      <vt:lpstr>Montserrat Semi-Bold</vt:lpstr>
      <vt:lpstr>Montserrat Ultra-Bold</vt:lpstr>
      <vt:lpstr>Montserrat Heavy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 2 capstone</dc:title>
  <cp:lastModifiedBy>ALDO MIGUEL ARROYO CASTRO</cp:lastModifiedBy>
  <cp:revision>2</cp:revision>
  <dcterms:created xsi:type="dcterms:W3CDTF">2006-08-16T00:00:00Z</dcterms:created>
  <dcterms:modified xsi:type="dcterms:W3CDTF">2025-11-16T01:12:42Z</dcterms:modified>
  <dc:identifier>DAG4PQ67ftk</dc:identifier>
</cp:coreProperties>
</file>